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11"/>
    <p:restoredTop sz="94674"/>
  </p:normalViewPr>
  <p:slideViewPr>
    <p:cSldViewPr snapToGrid="0">
      <p:cViewPr varScale="1">
        <p:scale>
          <a:sx n="165" d="100"/>
          <a:sy n="165" d="100"/>
        </p:scale>
        <p:origin x="66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 I’ll be sharing my work on predicting automobile fuel economy.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3a3da28d8_0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3a3da28d8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found three issues with my initial model: Non-linear relationship between mpg and the predictors, heteroskedasticity, and multicollinearity. And I wanted to tackle the non-linear relationship first. So I used the Box-Cox method, and R suggested a lambda of -0.02. To make the transformation of mpg more interpretable, I decided to use a lambda of 0 and take the log of mpg and regress it on the predictors.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3a3da28d8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3a3da28d8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 summary of the log of mpg regressed on all predictors. To compare with the non-transformed model, we have more coefficients that are not significant, so there’s an opportunity to do some model selection and drop some predictors from the model.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3a3da28d8_0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3a3da28d8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Wow. Looking at some residuals plots, using the log model solved two issues. Now the fitted residuals plot shows no pattern, we have constant variance, and the errors are approximately normal.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3a3da28d8_0_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3a3da28d8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there’s still the issue with multicollinearity and unstable coefficient estimates. At this point, I thought of two approaches to fix the issue. </a:t>
            </a:r>
            <a:endParaRPr/>
          </a:p>
          <a:p>
            <a:pPr marL="0" lvl="0" indent="0" algn="l" rtl="0">
              <a:spcBef>
                <a:spcPts val="0"/>
              </a:spcBef>
              <a:spcAft>
                <a:spcPts val="0"/>
              </a:spcAft>
              <a:buNone/>
            </a:pPr>
            <a:endParaRPr/>
          </a:p>
          <a:p>
            <a:pPr marL="0" lvl="0" indent="0" algn="l" rtl="0">
              <a:spcBef>
                <a:spcPts val="0"/>
              </a:spcBef>
              <a:spcAft>
                <a:spcPts val="0"/>
              </a:spcAft>
              <a:buNone/>
            </a:pPr>
            <a:r>
              <a:rPr lang="en"/>
              <a:t>One was to use a stepwise-like process where I dropped the variable with the highest VIF above 5 one by one, until no variable in the model had a VIF greater than 5. Then use stepwise regression on the remaining predictors. The benefit of this approach is that the coefficients of the best stepwise model are interpretable in terms of mpg if we exponentiate them. So we could say, “accounting for all other predictors, for each 1-unit increase in (weight) we predict mpg to change by e raised to the coefficient for (weight) - 1 * 100%.” And, we could have a simpler model, getting rid of predictors that aren’t useful while still explaining a lot of the variation in the response.</a:t>
            </a:r>
            <a:endParaRPr/>
          </a:p>
          <a:p>
            <a:pPr marL="0" lvl="0" indent="0" algn="l" rtl="0">
              <a:spcBef>
                <a:spcPts val="0"/>
              </a:spcBef>
              <a:spcAft>
                <a:spcPts val="0"/>
              </a:spcAft>
              <a:buNone/>
            </a:pPr>
            <a:endParaRPr/>
          </a:p>
          <a:p>
            <a:pPr marL="0" lvl="0" indent="0" algn="l" rtl="0">
              <a:spcBef>
                <a:spcPts val="0"/>
              </a:spcBef>
              <a:spcAft>
                <a:spcPts val="0"/>
              </a:spcAft>
              <a:buNone/>
            </a:pPr>
            <a:r>
              <a:rPr lang="en"/>
              <a:t>My second approach is to use LASSO regression directly on the full log model, forcing the coefficients to be smaller. I chose LASSO over ridge regression because I’m interested in seeing whether I can reduce the dimensionality of the model if LASSO forces some coefficients to 0. </a:t>
            </a:r>
            <a:endParaRPr/>
          </a:p>
          <a:p>
            <a:pPr marL="0" lvl="0" indent="0" algn="l" rtl="0">
              <a:spcBef>
                <a:spcPts val="0"/>
              </a:spcBef>
              <a:spcAft>
                <a:spcPts val="0"/>
              </a:spcAft>
              <a:buNone/>
            </a:pPr>
            <a:endParaRPr/>
          </a:p>
          <a:p>
            <a:pPr marL="0" lvl="0" indent="0" algn="l" rtl="0">
              <a:spcBef>
                <a:spcPts val="0"/>
              </a:spcBef>
              <a:spcAft>
                <a:spcPts val="0"/>
              </a:spcAft>
              <a:buNone/>
            </a:pPr>
            <a:r>
              <a:rPr lang="en"/>
              <a:t>I’ll go over what I did for the first approach, and if there’s still time I’ll talk about the LASSO approach.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3a3da28d8_0_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3a3da28d8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the steps I took in the first approach. At each step, I fit a new model excluding the predictor I had dropped.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9a9c9671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49a9c967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I obtain a final model using this process regression the log of mpg on horsepower, weight, model year, and origin. We started with an initial full log model with R squared .8896, and we’ve been able to maintain a high R squared of .8784, while fixing multicollinearity. As you can see, our VIFs are all under 5. </a:t>
            </a:r>
            <a:endParaRPr/>
          </a:p>
          <a:p>
            <a:pPr marL="0" lvl="0" indent="0" algn="l" rtl="0">
              <a:spcBef>
                <a:spcPts val="0"/>
              </a:spcBef>
              <a:spcAft>
                <a:spcPts val="0"/>
              </a:spcAft>
              <a:buNone/>
            </a:pPr>
            <a:endParaRPr/>
          </a:p>
          <a:p>
            <a:pPr marL="0" lvl="0" indent="0" algn="l" rtl="0">
              <a:spcBef>
                <a:spcPts val="0"/>
              </a:spcBef>
              <a:spcAft>
                <a:spcPts val="0"/>
              </a:spcAft>
              <a:buNone/>
            </a:pPr>
            <a:r>
              <a:rPr lang="en"/>
              <a:t>To interpret the coefficients,in terms of mpg, we have to exponentiate them, and interpret them as a percent change in mpg after subtracting 1. So for example, after accounting for all other predictors, the average mpg of a European car is 7.67% higher than the average mpg of an American car. The average Japanese car also has a high mpg than the average American car.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9a9c9671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9a9c9671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like the residual plots for this model much more than the ones we’ve looked at before. The residuals are showing less of that clear pattern we saw before, they’re displaying more constant variance, they’re approximately normal, and we don’t have any extremely influential residuals with a large Cook’s Distance.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49a9c9671f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49a9c9671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 visualization of one aspect of the model. I exponentiated the predicted log mpgs and plotted them against model year, color coded by origin. As expected from the positive coefficient for model year, we see a positive trend. And we see that for a given year, American cars tend to have lower mpgs than European and Japanese cars.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49a9c9671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49a9c967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are the steps I took in Approach 2. I obtained the optimal LASSO model, which turned out not to drop any predictors. The coefficients in this model are less directly interpretable than the ones in the previous model because we are enforcing a penalty to shrink them. We’re still using all the attributes about the car to predict its mpg, which means we could be more accurate on this dataset.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9a9c9671f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49a9c9671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 found in both approaches is that the final model explains about 90% of the variation in the log of mpg, so it seems we can use more easily measurable attributes about a car to predict its mpg pretty well. While car manufacturers won’t allowed to use predictions from one of my two models, they could use it as an early indicator to estimate the mpg of their cars.</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limitations to the application of this model, though. One is the inclusion of the model year variable. Since all the cars in our sample were built in the 70s and early 80s, using this model to predict more recent car models is extrapolation and will overestimate the mpg. Second, mpg depends on the driving environment, whether the car is in the city or the highway, so to represent mpg with one number is somewhat misleading, because it could be the output of some formula using city and highway mpgs. Another limitation of the model is the exclusion of variables that could be highly useful for predicting mpg. I don't know much about cars, so there may be other variables I should be measuring as predictors that I'm not including.</a:t>
            </a:r>
            <a:endParaRPr/>
          </a:p>
          <a:p>
            <a:pPr marL="0" lvl="0" indent="0" algn="l" rtl="0">
              <a:spcBef>
                <a:spcPts val="0"/>
              </a:spcBef>
              <a:spcAft>
                <a:spcPts val="0"/>
              </a:spcAft>
              <a:buNone/>
            </a:pPr>
            <a:endParaRPr/>
          </a:p>
          <a:p>
            <a:pPr marL="0" lvl="0" indent="0" algn="l" rtl="0">
              <a:spcBef>
                <a:spcPts val="0"/>
              </a:spcBef>
              <a:spcAft>
                <a:spcPts val="0"/>
              </a:spcAft>
              <a:buNone/>
            </a:pPr>
            <a:r>
              <a:rPr lang="en"/>
              <a:t>That being said, there’s a lot that could be done in further research into this question of predicting mpg. We could include data on other useful attributes that I didn’t include in my models. Build a model from more recent data if we’re interested in predicting recent car models. And I didn’t do an analysis into potential models that use interaction terms, which would allow for more terms to be in the model and have effects depend on the levels of other predictors.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49a046bc10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49a046bc1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give some context to the subject of fuel economy in the United States, car manufacturers are the ones responsible for testing their cars and measuring mpg (miles per gallon) according to a complicated set of rules and procedures established by the EPA (Environmental Protection Agency). This mpg measurement procedure involves lots of steps and drive cycles and formulas, so the question I ask is: can we use attributes about a car that are easier to measure to predict its mpg?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49a046bc10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49a046bc10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I analyzed a dataset I found on the UC Irvine Machine Learning repository. The dataset was published in 1983 and contains data on 398 cars. There are 5 continuous predictors and 3 discrete, multi-valued predictors: </a:t>
            </a:r>
            <a:endParaRPr/>
          </a:p>
          <a:p>
            <a:pPr marL="457200" lvl="0" indent="-298450" algn="l" rtl="0">
              <a:spcBef>
                <a:spcPts val="0"/>
              </a:spcBef>
              <a:spcAft>
                <a:spcPts val="0"/>
              </a:spcAft>
              <a:buSzPts val="1100"/>
              <a:buChar char="●"/>
            </a:pPr>
            <a:r>
              <a:rPr lang="en"/>
              <a:t> number of cylinders is a categorical variable</a:t>
            </a:r>
            <a:endParaRPr/>
          </a:p>
          <a:p>
            <a:pPr marL="457200" lvl="0" indent="-298450" algn="l" rtl="0">
              <a:spcBef>
                <a:spcPts val="0"/>
              </a:spcBef>
              <a:spcAft>
                <a:spcPts val="0"/>
              </a:spcAft>
              <a:buSzPts val="1100"/>
              <a:buChar char="●"/>
            </a:pPr>
            <a:r>
              <a:rPr lang="en"/>
              <a:t> engine displacement in cubic inches</a:t>
            </a:r>
            <a:endParaRPr/>
          </a:p>
          <a:p>
            <a:pPr marL="457200" lvl="0" indent="-298450" algn="l" rtl="0">
              <a:spcBef>
                <a:spcPts val="0"/>
              </a:spcBef>
              <a:spcAft>
                <a:spcPts val="0"/>
              </a:spcAft>
              <a:buSzPts val="1100"/>
              <a:buChar char="●"/>
            </a:pPr>
            <a:r>
              <a:rPr lang="en"/>
              <a:t> horsepower</a:t>
            </a:r>
            <a:endParaRPr/>
          </a:p>
          <a:p>
            <a:pPr marL="457200" lvl="0" indent="-298450" algn="l" rtl="0">
              <a:spcBef>
                <a:spcPts val="0"/>
              </a:spcBef>
              <a:spcAft>
                <a:spcPts val="0"/>
              </a:spcAft>
              <a:buSzPts val="1100"/>
              <a:buChar char="●"/>
            </a:pPr>
            <a:r>
              <a:rPr lang="en"/>
              <a:t> weight in pounds</a:t>
            </a:r>
            <a:endParaRPr/>
          </a:p>
          <a:p>
            <a:pPr marL="457200" lvl="0" indent="-298450" algn="l" rtl="0">
              <a:spcBef>
                <a:spcPts val="0"/>
              </a:spcBef>
              <a:spcAft>
                <a:spcPts val="0"/>
              </a:spcAft>
              <a:buSzPts val="1100"/>
              <a:buChar char="●"/>
            </a:pPr>
            <a:r>
              <a:rPr lang="en"/>
              <a:t> time it takes to accelerate from 0 to 60 mph in seconds</a:t>
            </a:r>
            <a:endParaRPr/>
          </a:p>
          <a:p>
            <a:pPr marL="457200" lvl="0" indent="-298450" algn="l" rtl="0">
              <a:spcBef>
                <a:spcPts val="0"/>
              </a:spcBef>
              <a:spcAft>
                <a:spcPts val="0"/>
              </a:spcAft>
              <a:buSzPts val="1100"/>
              <a:buChar char="●"/>
            </a:pPr>
            <a:r>
              <a:rPr lang="en"/>
              <a:t> model year in the 1900s</a:t>
            </a:r>
            <a:endParaRPr/>
          </a:p>
          <a:p>
            <a:pPr marL="457200" lvl="0" indent="-298450" algn="l" rtl="0">
              <a:spcBef>
                <a:spcPts val="0"/>
              </a:spcBef>
              <a:spcAft>
                <a:spcPts val="0"/>
              </a:spcAft>
              <a:buSzPts val="1100"/>
              <a:buChar char="●"/>
            </a:pPr>
            <a:r>
              <a:rPr lang="en"/>
              <a:t> origin of the car is also categorical (1. American, 2. European, 3. Japanese)</a:t>
            </a:r>
            <a:endParaRPr/>
          </a:p>
          <a:p>
            <a:pPr marL="457200" lvl="0" indent="-298450" algn="l" rtl="0">
              <a:spcBef>
                <a:spcPts val="0"/>
              </a:spcBef>
              <a:spcAft>
                <a:spcPts val="0"/>
              </a:spcAft>
              <a:buSzPts val="1100"/>
              <a:buChar char="●"/>
            </a:pPr>
            <a:r>
              <a:rPr lang="en"/>
              <a:t> and car name. </a:t>
            </a:r>
            <a:endParaRPr/>
          </a:p>
          <a:p>
            <a:pPr marL="0" lvl="0" indent="0" algn="l" rtl="0">
              <a:spcBef>
                <a:spcPts val="0"/>
              </a:spcBef>
              <a:spcAft>
                <a:spcPts val="0"/>
              </a:spcAft>
              <a:buNone/>
            </a:pPr>
            <a:endParaRPr/>
          </a:p>
          <a:p>
            <a:pPr marL="0" lvl="0" indent="0" algn="l" rtl="0">
              <a:spcBef>
                <a:spcPts val="0"/>
              </a:spcBef>
              <a:spcAft>
                <a:spcPts val="0"/>
              </a:spcAft>
              <a:buNone/>
            </a:pPr>
            <a:r>
              <a:rPr lang="en"/>
              <a:t>I decided to drop the Name variable because almost all the car had distinct names, so it would have taken hundreds of indicator variables to encode the cars, and I reasoned that the name of a car doesn’t tell you much about how it’s actually built.</a:t>
            </a:r>
            <a:endParaRPr/>
          </a:p>
          <a:p>
            <a:pPr marL="0" lvl="0" indent="0" algn="l" rtl="0">
              <a:spcBef>
                <a:spcPts val="0"/>
              </a:spcBef>
              <a:spcAft>
                <a:spcPts val="0"/>
              </a:spcAft>
              <a:buNone/>
            </a:pPr>
            <a:endParaRPr/>
          </a:p>
          <a:p>
            <a:pPr marL="0" lvl="0" indent="0" algn="l" rtl="0">
              <a:spcBef>
                <a:spcPts val="0"/>
              </a:spcBef>
              <a:spcAft>
                <a:spcPts val="0"/>
              </a:spcAft>
              <a:buNone/>
            </a:pPr>
            <a:r>
              <a:rPr lang="en"/>
              <a:t>This dataset was presented at the American Statistical Association's 1983 Exposition, so I'm not concerned about data collection, and it doesn't have any missing values.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3a3da28d8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3a3da28d8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Looking at the dataset summary, there’s a potential source of leverage we should keep in mind. There are four cars determining the coefficient for the Cylinders=3 variable, and only three cars to determine the Cylinders=5 coefficient, so those cars will have a big influence because there are so few data points in those categories.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3a3da28d8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3a3da28d8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terms of their quantitative attributes, none of the cars seems to have an extreme value for a predictor, so I’m not worried about more potential high-leverage points.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9a046bc10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49a046bc1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start checking whether the assumptions I made for a linear model were met and what the diagnostics were for a linear model, I fit a full model with no interactions.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3a3da28d8_0_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3a3da28d8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the summary of my full model. I consider the R-squared value of 0.8438 to be pretty high; it’s saying 84% of the variation in mpg can be explained by our model. Notice that horsepower is not a significant coefficient, although overall, the result of the F test is showing us that the model is better than using only an intercept.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3a3da28d8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3a3da28d8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some plots of the residuals. There are two big issues I need to address. First thing to note is the slight quadratic shape to the residuals, so a linear model may not be appropriate here. Another glaring issue is the heteroskedasticity of the residuals; the constant variance assumption is definitely not met. </a:t>
            </a:r>
            <a:endParaRPr/>
          </a:p>
          <a:p>
            <a:pPr marL="0" lvl="0" indent="0" algn="l" rtl="0">
              <a:spcBef>
                <a:spcPts val="0"/>
              </a:spcBef>
              <a:spcAft>
                <a:spcPts val="0"/>
              </a:spcAft>
              <a:buNone/>
            </a:pPr>
            <a:endParaRPr/>
          </a:p>
          <a:p>
            <a:pPr marL="0" lvl="0" indent="0" algn="l" rtl="0">
              <a:spcBef>
                <a:spcPts val="0"/>
              </a:spcBef>
              <a:spcAft>
                <a:spcPts val="0"/>
              </a:spcAft>
              <a:buNone/>
            </a:pPr>
            <a:r>
              <a:rPr lang="en"/>
              <a:t>The QQ plot is roughly linear, so we can assume the errors are approximately normal. While there are some large residuals, those points have low leverage and aren’t influential. Regarding the points with high hat values, like the 7 points inside the circle, they are all either in the 3- or 5-Cylinder category, which confirms my conjecture earlier about their potential high influence, but this is a consequence of not enough data for these categories.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3a3da28d8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3a3da28d8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third issue I see with this model is multicollinearity, which is supported by large VIFs for some predictors. In particular, Cylinders, Displacement, and Weight have VIFs close to 10 or higher, so these are unstable coefficients.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81"/>
        <p:cNvGrpSpPr/>
        <p:nvPr/>
      </p:nvGrpSpPr>
      <p:grpSpPr>
        <a:xfrm>
          <a:off x="0" y="0"/>
          <a:ext cx="0" cy="0"/>
          <a:chOff x="0" y="0"/>
          <a:chExt cx="0" cy="0"/>
        </a:xfrm>
      </p:grpSpPr>
      <p:sp>
        <p:nvSpPr>
          <p:cNvPr id="82" name="Google Shape;82;p1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rot="10800000" flipH="1">
            <a:off x="822625" y="659700"/>
            <a:ext cx="1063500" cy="6855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rot="10800000">
            <a:off x="896725" y="659700"/>
            <a:ext cx="989400" cy="6855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822625" y="0"/>
            <a:ext cx="1063500" cy="81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txBox="1">
            <a:spLocks noGrp="1"/>
          </p:cNvSpPr>
          <p:nvPr>
            <p:ph type="title"/>
          </p:nvPr>
        </p:nvSpPr>
        <p:spPr>
          <a:xfrm>
            <a:off x="2490825" y="816000"/>
            <a:ext cx="5856000" cy="1522500"/>
          </a:xfrm>
          <a:prstGeom prst="rect">
            <a:avLst/>
          </a:prstGeom>
          <a:noFill/>
        </p:spPr>
        <p:txBody>
          <a:bodyPr spcFirstLastPara="1" wrap="square" lIns="91425" tIns="91425" rIns="91425" bIns="91425" anchor="b" anchorCtr="0"/>
          <a:lstStyle>
            <a:lvl1pPr lvl="0" algn="l">
              <a:lnSpc>
                <a:spcPct val="100000"/>
              </a:lnSpc>
              <a:spcBef>
                <a:spcPts val="0"/>
              </a:spcBef>
              <a:spcAft>
                <a:spcPts val="0"/>
              </a:spcAft>
              <a:buClr>
                <a:schemeClr val="dk1"/>
              </a:buClr>
              <a:buSzPts val="3600"/>
              <a:buNone/>
              <a:defRPr sz="3600" b="1">
                <a:solidFill>
                  <a:schemeClr val="dk1"/>
                </a:solidFill>
              </a:defRPr>
            </a:lvl1pPr>
            <a:lvl2pPr lvl="1" algn="l">
              <a:lnSpc>
                <a:spcPct val="100000"/>
              </a:lnSpc>
              <a:spcBef>
                <a:spcPts val="0"/>
              </a:spcBef>
              <a:spcAft>
                <a:spcPts val="0"/>
              </a:spcAft>
              <a:buClr>
                <a:schemeClr val="dk1"/>
              </a:buClr>
              <a:buSzPts val="3600"/>
              <a:buNone/>
              <a:defRPr sz="3600" b="1">
                <a:solidFill>
                  <a:schemeClr val="dk1"/>
                </a:solidFill>
              </a:defRPr>
            </a:lvl2pPr>
            <a:lvl3pPr lvl="2" algn="l">
              <a:lnSpc>
                <a:spcPct val="100000"/>
              </a:lnSpc>
              <a:spcBef>
                <a:spcPts val="0"/>
              </a:spcBef>
              <a:spcAft>
                <a:spcPts val="0"/>
              </a:spcAft>
              <a:buClr>
                <a:schemeClr val="dk1"/>
              </a:buClr>
              <a:buSzPts val="3600"/>
              <a:buNone/>
              <a:defRPr sz="3600" b="1">
                <a:solidFill>
                  <a:schemeClr val="dk1"/>
                </a:solidFill>
              </a:defRPr>
            </a:lvl3pPr>
            <a:lvl4pPr lvl="3" algn="l">
              <a:lnSpc>
                <a:spcPct val="100000"/>
              </a:lnSpc>
              <a:spcBef>
                <a:spcPts val="0"/>
              </a:spcBef>
              <a:spcAft>
                <a:spcPts val="0"/>
              </a:spcAft>
              <a:buClr>
                <a:schemeClr val="dk1"/>
              </a:buClr>
              <a:buSzPts val="3600"/>
              <a:buNone/>
              <a:defRPr sz="3600" b="1">
                <a:solidFill>
                  <a:schemeClr val="dk1"/>
                </a:solidFill>
              </a:defRPr>
            </a:lvl4pPr>
            <a:lvl5pPr lvl="4" algn="l">
              <a:lnSpc>
                <a:spcPct val="100000"/>
              </a:lnSpc>
              <a:spcBef>
                <a:spcPts val="0"/>
              </a:spcBef>
              <a:spcAft>
                <a:spcPts val="0"/>
              </a:spcAft>
              <a:buClr>
                <a:schemeClr val="dk1"/>
              </a:buClr>
              <a:buSzPts val="3600"/>
              <a:buNone/>
              <a:defRPr sz="3600" b="1">
                <a:solidFill>
                  <a:schemeClr val="dk1"/>
                </a:solidFill>
              </a:defRPr>
            </a:lvl5pPr>
            <a:lvl6pPr lvl="5" algn="l">
              <a:lnSpc>
                <a:spcPct val="100000"/>
              </a:lnSpc>
              <a:spcBef>
                <a:spcPts val="0"/>
              </a:spcBef>
              <a:spcAft>
                <a:spcPts val="0"/>
              </a:spcAft>
              <a:buClr>
                <a:schemeClr val="dk1"/>
              </a:buClr>
              <a:buSzPts val="3600"/>
              <a:buNone/>
              <a:defRPr sz="3600" b="1">
                <a:solidFill>
                  <a:schemeClr val="dk1"/>
                </a:solidFill>
              </a:defRPr>
            </a:lvl6pPr>
            <a:lvl7pPr lvl="6" algn="l">
              <a:lnSpc>
                <a:spcPct val="100000"/>
              </a:lnSpc>
              <a:spcBef>
                <a:spcPts val="0"/>
              </a:spcBef>
              <a:spcAft>
                <a:spcPts val="0"/>
              </a:spcAft>
              <a:buClr>
                <a:schemeClr val="dk1"/>
              </a:buClr>
              <a:buSzPts val="3600"/>
              <a:buNone/>
              <a:defRPr sz="3600" b="1">
                <a:solidFill>
                  <a:schemeClr val="dk1"/>
                </a:solidFill>
              </a:defRPr>
            </a:lvl7pPr>
            <a:lvl8pPr lvl="7" algn="l">
              <a:lnSpc>
                <a:spcPct val="100000"/>
              </a:lnSpc>
              <a:spcBef>
                <a:spcPts val="0"/>
              </a:spcBef>
              <a:spcAft>
                <a:spcPts val="0"/>
              </a:spcAft>
              <a:buClr>
                <a:schemeClr val="dk1"/>
              </a:buClr>
              <a:buSzPts val="3600"/>
              <a:buNone/>
              <a:defRPr sz="3600" b="1">
                <a:solidFill>
                  <a:schemeClr val="dk1"/>
                </a:solidFill>
              </a:defRPr>
            </a:lvl8pPr>
            <a:lvl9pPr lvl="8" algn="l">
              <a:lnSpc>
                <a:spcPct val="100000"/>
              </a:lnSpc>
              <a:spcBef>
                <a:spcPts val="0"/>
              </a:spcBef>
              <a:spcAft>
                <a:spcPts val="0"/>
              </a:spcAft>
              <a:buClr>
                <a:schemeClr val="dk1"/>
              </a:buClr>
              <a:buSzPts val="3600"/>
              <a:buNone/>
              <a:defRPr sz="3600" b="1">
                <a:solidFill>
                  <a:schemeClr val="dk1"/>
                </a:solidFill>
              </a:defRPr>
            </a:lvl9pPr>
          </a:lstStyle>
          <a:p>
            <a:endParaRPr/>
          </a:p>
        </p:txBody>
      </p:sp>
      <p:sp>
        <p:nvSpPr>
          <p:cNvPr id="87" name="Google Shape;87;p13"/>
          <p:cNvSpPr txBox="1">
            <a:spLocks noGrp="1"/>
          </p:cNvSpPr>
          <p:nvPr>
            <p:ph type="body" idx="1"/>
          </p:nvPr>
        </p:nvSpPr>
        <p:spPr>
          <a:xfrm>
            <a:off x="2490825" y="2477400"/>
            <a:ext cx="5856000" cy="1907400"/>
          </a:xfrm>
          <a:prstGeom prst="rect">
            <a:avLst/>
          </a:prstGeom>
          <a:noFill/>
        </p:spPr>
        <p:txBody>
          <a:bodyPr spcFirstLastPara="1" wrap="square" lIns="91425" tIns="91425" rIns="91425" bIns="91425" anchor="t" anchorCtr="0"/>
          <a:lstStyle>
            <a:lvl1pPr marL="457200" lvl="0" indent="-330200" algn="l">
              <a:lnSpc>
                <a:spcPct val="115000"/>
              </a:lnSpc>
              <a:spcBef>
                <a:spcPts val="0"/>
              </a:spcBef>
              <a:spcAft>
                <a:spcPts val="0"/>
              </a:spcAft>
              <a:buClr>
                <a:schemeClr val="dk2"/>
              </a:buClr>
              <a:buSzPts val="1600"/>
              <a:buChar char="●"/>
              <a:defRPr sz="1600">
                <a:solidFill>
                  <a:schemeClr val="dk2"/>
                </a:solidFill>
              </a:defRPr>
            </a:lvl1pPr>
            <a:lvl2pPr marL="914400" lvl="1" indent="-317500" algn="l">
              <a:lnSpc>
                <a:spcPct val="115000"/>
              </a:lnSpc>
              <a:spcBef>
                <a:spcPts val="1600"/>
              </a:spcBef>
              <a:spcAft>
                <a:spcPts val="0"/>
              </a:spcAft>
              <a:buClr>
                <a:schemeClr val="dk2"/>
              </a:buClr>
              <a:buSzPts val="1400"/>
              <a:buChar char="○"/>
              <a:defRPr sz="1400">
                <a:solidFill>
                  <a:schemeClr val="dk2"/>
                </a:solidFill>
              </a:defRPr>
            </a:lvl2pPr>
            <a:lvl3pPr marL="1371600" lvl="2" indent="-317500" algn="l">
              <a:lnSpc>
                <a:spcPct val="115000"/>
              </a:lnSpc>
              <a:spcBef>
                <a:spcPts val="1600"/>
              </a:spcBef>
              <a:spcAft>
                <a:spcPts val="0"/>
              </a:spcAft>
              <a:buClr>
                <a:schemeClr val="dk2"/>
              </a:buClr>
              <a:buSzPts val="1400"/>
              <a:buChar char="■"/>
              <a:defRPr sz="1400">
                <a:solidFill>
                  <a:schemeClr val="dk2"/>
                </a:solidFill>
              </a:defRPr>
            </a:lvl3pPr>
            <a:lvl4pPr marL="1828800" lvl="3" indent="-317500" algn="l">
              <a:lnSpc>
                <a:spcPct val="115000"/>
              </a:lnSpc>
              <a:spcBef>
                <a:spcPts val="1600"/>
              </a:spcBef>
              <a:spcAft>
                <a:spcPts val="0"/>
              </a:spcAft>
              <a:buClr>
                <a:schemeClr val="dk2"/>
              </a:buClr>
              <a:buSzPts val="1400"/>
              <a:buChar char="●"/>
              <a:defRPr sz="1400">
                <a:solidFill>
                  <a:schemeClr val="dk2"/>
                </a:solidFill>
              </a:defRPr>
            </a:lvl4pPr>
            <a:lvl5pPr marL="2286000" lvl="4" indent="-317500" algn="l">
              <a:lnSpc>
                <a:spcPct val="115000"/>
              </a:lnSpc>
              <a:spcBef>
                <a:spcPts val="1600"/>
              </a:spcBef>
              <a:spcAft>
                <a:spcPts val="0"/>
              </a:spcAft>
              <a:buClr>
                <a:schemeClr val="dk2"/>
              </a:buClr>
              <a:buSzPts val="1400"/>
              <a:buChar char="○"/>
              <a:defRPr sz="1400">
                <a:solidFill>
                  <a:schemeClr val="dk2"/>
                </a:solidFill>
              </a:defRPr>
            </a:lvl5pPr>
            <a:lvl6pPr marL="2743200" lvl="5" indent="-317500" algn="l">
              <a:lnSpc>
                <a:spcPct val="115000"/>
              </a:lnSpc>
              <a:spcBef>
                <a:spcPts val="1600"/>
              </a:spcBef>
              <a:spcAft>
                <a:spcPts val="0"/>
              </a:spcAft>
              <a:buClr>
                <a:schemeClr val="dk2"/>
              </a:buClr>
              <a:buSzPts val="1400"/>
              <a:buChar char="■"/>
              <a:defRPr sz="1400">
                <a:solidFill>
                  <a:schemeClr val="dk2"/>
                </a:solidFill>
              </a:defRPr>
            </a:lvl6pPr>
            <a:lvl7pPr marL="3200400" lvl="6" indent="-317500" algn="l">
              <a:lnSpc>
                <a:spcPct val="115000"/>
              </a:lnSpc>
              <a:spcBef>
                <a:spcPts val="1600"/>
              </a:spcBef>
              <a:spcAft>
                <a:spcPts val="0"/>
              </a:spcAft>
              <a:buClr>
                <a:schemeClr val="dk2"/>
              </a:buClr>
              <a:buSzPts val="1400"/>
              <a:buChar char="●"/>
              <a:defRPr sz="1400">
                <a:solidFill>
                  <a:schemeClr val="dk2"/>
                </a:solidFill>
              </a:defRPr>
            </a:lvl7pPr>
            <a:lvl8pPr marL="3657600" lvl="7" indent="-317500" algn="l">
              <a:lnSpc>
                <a:spcPct val="115000"/>
              </a:lnSpc>
              <a:spcBef>
                <a:spcPts val="1600"/>
              </a:spcBef>
              <a:spcAft>
                <a:spcPts val="0"/>
              </a:spcAft>
              <a:buClr>
                <a:schemeClr val="dk2"/>
              </a:buClr>
              <a:buSzPts val="1400"/>
              <a:buChar char="○"/>
              <a:defRPr sz="1400">
                <a:solidFill>
                  <a:schemeClr val="dk2"/>
                </a:solidFill>
              </a:defRPr>
            </a:lvl8pPr>
            <a:lvl9pPr marL="4114800" lvl="8" indent="-317500" algn="l">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88" name="Google Shape;88;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AUTOLAYOUT_3">
    <p:bg>
      <p:bgPr>
        <a:solidFill>
          <a:srgbClr val="FFFFFF"/>
        </a:solidFill>
        <a:effectLst/>
      </p:bgPr>
    </p:bg>
    <p:spTree>
      <p:nvGrpSpPr>
        <p:cNvPr id="1" name="Shape 89"/>
        <p:cNvGrpSpPr/>
        <p:nvPr/>
      </p:nvGrpSpPr>
      <p:grpSpPr>
        <a:xfrm>
          <a:off x="0" y="0"/>
          <a:ext cx="0" cy="0"/>
          <a:chOff x="0" y="0"/>
          <a:chExt cx="0" cy="0"/>
        </a:xfrm>
      </p:grpSpPr>
      <p:sp>
        <p:nvSpPr>
          <p:cNvPr id="90" name="Google Shape;90;p14"/>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 name="Google Shape;91;p14"/>
          <p:cNvCxnSpPr/>
          <p:nvPr/>
        </p:nvCxnSpPr>
        <p:spPr>
          <a:xfrm>
            <a:off x="466325" y="353995"/>
            <a:ext cx="660000" cy="0"/>
          </a:xfrm>
          <a:prstGeom prst="straightConnector1">
            <a:avLst/>
          </a:prstGeom>
          <a:noFill/>
          <a:ln w="76200" cap="flat" cmpd="sng">
            <a:solidFill>
              <a:schemeClr val="dk1"/>
            </a:solidFill>
            <a:prstDash val="solid"/>
            <a:round/>
            <a:headEnd type="none" w="sm" len="sm"/>
            <a:tailEnd type="none" w="sm" len="sm"/>
          </a:ln>
        </p:spPr>
      </p:cxnSp>
      <p:sp>
        <p:nvSpPr>
          <p:cNvPr id="92" name="Google Shape;92;p14"/>
          <p:cNvSpPr txBox="1">
            <a:spLocks noGrp="1"/>
          </p:cNvSpPr>
          <p:nvPr>
            <p:ph type="title"/>
          </p:nvPr>
        </p:nvSpPr>
        <p:spPr>
          <a:xfrm>
            <a:off x="349300" y="450120"/>
            <a:ext cx="3898200" cy="4115400"/>
          </a:xfrm>
          <a:prstGeom prst="rect">
            <a:avLst/>
          </a:prstGeom>
          <a:noFill/>
        </p:spPr>
        <p:txBody>
          <a:bodyPr spcFirstLastPara="1" wrap="square" lIns="91425" tIns="91425" rIns="91425" bIns="91425" anchor="t" anchorCtr="0"/>
          <a:lstStyle>
            <a:lvl1pPr lvl="0" algn="l">
              <a:lnSpc>
                <a:spcPct val="100000"/>
              </a:lnSpc>
              <a:spcBef>
                <a:spcPts val="0"/>
              </a:spcBef>
              <a:spcAft>
                <a:spcPts val="0"/>
              </a:spcAft>
              <a:buClr>
                <a:schemeClr val="dk1"/>
              </a:buClr>
              <a:buSzPts val="3600"/>
              <a:buNone/>
              <a:defRPr sz="3600" b="1">
                <a:solidFill>
                  <a:schemeClr val="dk1"/>
                </a:solidFill>
              </a:defRPr>
            </a:lvl1pPr>
            <a:lvl2pPr lvl="1" algn="l">
              <a:lnSpc>
                <a:spcPct val="100000"/>
              </a:lnSpc>
              <a:spcBef>
                <a:spcPts val="0"/>
              </a:spcBef>
              <a:spcAft>
                <a:spcPts val="0"/>
              </a:spcAft>
              <a:buClr>
                <a:schemeClr val="dk1"/>
              </a:buClr>
              <a:buSzPts val="3600"/>
              <a:buNone/>
              <a:defRPr sz="3600" b="1">
                <a:solidFill>
                  <a:schemeClr val="dk1"/>
                </a:solidFill>
              </a:defRPr>
            </a:lvl2pPr>
            <a:lvl3pPr lvl="2" algn="l">
              <a:lnSpc>
                <a:spcPct val="100000"/>
              </a:lnSpc>
              <a:spcBef>
                <a:spcPts val="0"/>
              </a:spcBef>
              <a:spcAft>
                <a:spcPts val="0"/>
              </a:spcAft>
              <a:buClr>
                <a:schemeClr val="dk1"/>
              </a:buClr>
              <a:buSzPts val="3600"/>
              <a:buNone/>
              <a:defRPr sz="3600" b="1">
                <a:solidFill>
                  <a:schemeClr val="dk1"/>
                </a:solidFill>
              </a:defRPr>
            </a:lvl3pPr>
            <a:lvl4pPr lvl="3" algn="l">
              <a:lnSpc>
                <a:spcPct val="100000"/>
              </a:lnSpc>
              <a:spcBef>
                <a:spcPts val="0"/>
              </a:spcBef>
              <a:spcAft>
                <a:spcPts val="0"/>
              </a:spcAft>
              <a:buClr>
                <a:schemeClr val="dk1"/>
              </a:buClr>
              <a:buSzPts val="3600"/>
              <a:buNone/>
              <a:defRPr sz="3600" b="1">
                <a:solidFill>
                  <a:schemeClr val="dk1"/>
                </a:solidFill>
              </a:defRPr>
            </a:lvl4pPr>
            <a:lvl5pPr lvl="4" algn="l">
              <a:lnSpc>
                <a:spcPct val="100000"/>
              </a:lnSpc>
              <a:spcBef>
                <a:spcPts val="0"/>
              </a:spcBef>
              <a:spcAft>
                <a:spcPts val="0"/>
              </a:spcAft>
              <a:buClr>
                <a:schemeClr val="dk1"/>
              </a:buClr>
              <a:buSzPts val="3600"/>
              <a:buNone/>
              <a:defRPr sz="3600" b="1">
                <a:solidFill>
                  <a:schemeClr val="dk1"/>
                </a:solidFill>
              </a:defRPr>
            </a:lvl5pPr>
            <a:lvl6pPr lvl="5" algn="l">
              <a:lnSpc>
                <a:spcPct val="100000"/>
              </a:lnSpc>
              <a:spcBef>
                <a:spcPts val="0"/>
              </a:spcBef>
              <a:spcAft>
                <a:spcPts val="0"/>
              </a:spcAft>
              <a:buClr>
                <a:schemeClr val="dk1"/>
              </a:buClr>
              <a:buSzPts val="3600"/>
              <a:buNone/>
              <a:defRPr sz="3600" b="1">
                <a:solidFill>
                  <a:schemeClr val="dk1"/>
                </a:solidFill>
              </a:defRPr>
            </a:lvl6pPr>
            <a:lvl7pPr lvl="6" algn="l">
              <a:lnSpc>
                <a:spcPct val="100000"/>
              </a:lnSpc>
              <a:spcBef>
                <a:spcPts val="0"/>
              </a:spcBef>
              <a:spcAft>
                <a:spcPts val="0"/>
              </a:spcAft>
              <a:buClr>
                <a:schemeClr val="dk1"/>
              </a:buClr>
              <a:buSzPts val="3600"/>
              <a:buNone/>
              <a:defRPr sz="3600" b="1">
                <a:solidFill>
                  <a:schemeClr val="dk1"/>
                </a:solidFill>
              </a:defRPr>
            </a:lvl7pPr>
            <a:lvl8pPr lvl="7" algn="l">
              <a:lnSpc>
                <a:spcPct val="100000"/>
              </a:lnSpc>
              <a:spcBef>
                <a:spcPts val="0"/>
              </a:spcBef>
              <a:spcAft>
                <a:spcPts val="0"/>
              </a:spcAft>
              <a:buClr>
                <a:schemeClr val="dk1"/>
              </a:buClr>
              <a:buSzPts val="3600"/>
              <a:buNone/>
              <a:defRPr sz="3600" b="1">
                <a:solidFill>
                  <a:schemeClr val="dk1"/>
                </a:solidFill>
              </a:defRPr>
            </a:lvl8pPr>
            <a:lvl9pPr lvl="8" algn="l">
              <a:lnSpc>
                <a:spcPct val="100000"/>
              </a:lnSpc>
              <a:spcBef>
                <a:spcPts val="0"/>
              </a:spcBef>
              <a:spcAft>
                <a:spcPts val="0"/>
              </a:spcAft>
              <a:buClr>
                <a:schemeClr val="dk1"/>
              </a:buClr>
              <a:buSzPts val="3600"/>
              <a:buNone/>
              <a:defRPr sz="3600" b="1">
                <a:solidFill>
                  <a:schemeClr val="dk1"/>
                </a:solidFill>
              </a:defRPr>
            </a:lvl9pPr>
          </a:lstStyle>
          <a:p>
            <a:endParaRPr/>
          </a:p>
        </p:txBody>
      </p:sp>
      <p:sp>
        <p:nvSpPr>
          <p:cNvPr id="93" name="Google Shape;93;p14"/>
          <p:cNvSpPr txBox="1">
            <a:spLocks noGrp="1"/>
          </p:cNvSpPr>
          <p:nvPr>
            <p:ph type="body" idx="1"/>
          </p:nvPr>
        </p:nvSpPr>
        <p:spPr>
          <a:xfrm>
            <a:off x="4572000" y="450120"/>
            <a:ext cx="4222800" cy="4115400"/>
          </a:xfrm>
          <a:prstGeom prst="rect">
            <a:avLst/>
          </a:prstGeom>
          <a:noFill/>
        </p:spPr>
        <p:txBody>
          <a:bodyPr spcFirstLastPara="1" wrap="square" lIns="91425" tIns="91425" rIns="91425" bIns="91425" anchor="t" anchorCtr="0"/>
          <a:lstStyle>
            <a:lvl1pPr marL="457200" lvl="0" indent="-330200" algn="l">
              <a:lnSpc>
                <a:spcPct val="115000"/>
              </a:lnSpc>
              <a:spcBef>
                <a:spcPts val="0"/>
              </a:spcBef>
              <a:spcAft>
                <a:spcPts val="0"/>
              </a:spcAft>
              <a:buClr>
                <a:schemeClr val="dk2"/>
              </a:buClr>
              <a:buSzPts val="1600"/>
              <a:buChar char="●"/>
              <a:defRPr sz="1600">
                <a:solidFill>
                  <a:schemeClr val="dk2"/>
                </a:solidFill>
              </a:defRPr>
            </a:lvl1pPr>
            <a:lvl2pPr marL="914400" lvl="1" indent="-317500" algn="l">
              <a:lnSpc>
                <a:spcPct val="115000"/>
              </a:lnSpc>
              <a:spcBef>
                <a:spcPts val="1600"/>
              </a:spcBef>
              <a:spcAft>
                <a:spcPts val="0"/>
              </a:spcAft>
              <a:buClr>
                <a:schemeClr val="dk2"/>
              </a:buClr>
              <a:buSzPts val="1400"/>
              <a:buChar char="○"/>
              <a:defRPr sz="1400">
                <a:solidFill>
                  <a:schemeClr val="dk2"/>
                </a:solidFill>
              </a:defRPr>
            </a:lvl2pPr>
            <a:lvl3pPr marL="1371600" lvl="2" indent="-317500" algn="l">
              <a:lnSpc>
                <a:spcPct val="115000"/>
              </a:lnSpc>
              <a:spcBef>
                <a:spcPts val="1600"/>
              </a:spcBef>
              <a:spcAft>
                <a:spcPts val="0"/>
              </a:spcAft>
              <a:buClr>
                <a:schemeClr val="dk2"/>
              </a:buClr>
              <a:buSzPts val="1400"/>
              <a:buChar char="■"/>
              <a:defRPr sz="1400">
                <a:solidFill>
                  <a:schemeClr val="dk2"/>
                </a:solidFill>
              </a:defRPr>
            </a:lvl3pPr>
            <a:lvl4pPr marL="1828800" lvl="3" indent="-317500" algn="l">
              <a:lnSpc>
                <a:spcPct val="115000"/>
              </a:lnSpc>
              <a:spcBef>
                <a:spcPts val="1600"/>
              </a:spcBef>
              <a:spcAft>
                <a:spcPts val="0"/>
              </a:spcAft>
              <a:buClr>
                <a:schemeClr val="dk2"/>
              </a:buClr>
              <a:buSzPts val="1400"/>
              <a:buChar char="●"/>
              <a:defRPr sz="1400">
                <a:solidFill>
                  <a:schemeClr val="dk2"/>
                </a:solidFill>
              </a:defRPr>
            </a:lvl4pPr>
            <a:lvl5pPr marL="2286000" lvl="4" indent="-317500" algn="l">
              <a:lnSpc>
                <a:spcPct val="115000"/>
              </a:lnSpc>
              <a:spcBef>
                <a:spcPts val="1600"/>
              </a:spcBef>
              <a:spcAft>
                <a:spcPts val="0"/>
              </a:spcAft>
              <a:buClr>
                <a:schemeClr val="dk2"/>
              </a:buClr>
              <a:buSzPts val="1400"/>
              <a:buChar char="○"/>
              <a:defRPr sz="1400">
                <a:solidFill>
                  <a:schemeClr val="dk2"/>
                </a:solidFill>
              </a:defRPr>
            </a:lvl5pPr>
            <a:lvl6pPr marL="2743200" lvl="5" indent="-317500" algn="l">
              <a:lnSpc>
                <a:spcPct val="115000"/>
              </a:lnSpc>
              <a:spcBef>
                <a:spcPts val="1600"/>
              </a:spcBef>
              <a:spcAft>
                <a:spcPts val="0"/>
              </a:spcAft>
              <a:buClr>
                <a:schemeClr val="dk2"/>
              </a:buClr>
              <a:buSzPts val="1400"/>
              <a:buChar char="■"/>
              <a:defRPr sz="1400">
                <a:solidFill>
                  <a:schemeClr val="dk2"/>
                </a:solidFill>
              </a:defRPr>
            </a:lvl6pPr>
            <a:lvl7pPr marL="3200400" lvl="6" indent="-317500" algn="l">
              <a:lnSpc>
                <a:spcPct val="115000"/>
              </a:lnSpc>
              <a:spcBef>
                <a:spcPts val="1600"/>
              </a:spcBef>
              <a:spcAft>
                <a:spcPts val="0"/>
              </a:spcAft>
              <a:buClr>
                <a:schemeClr val="dk2"/>
              </a:buClr>
              <a:buSzPts val="1400"/>
              <a:buChar char="●"/>
              <a:defRPr sz="1400">
                <a:solidFill>
                  <a:schemeClr val="dk2"/>
                </a:solidFill>
              </a:defRPr>
            </a:lvl7pPr>
            <a:lvl8pPr marL="3657600" lvl="7" indent="-317500" algn="l">
              <a:lnSpc>
                <a:spcPct val="115000"/>
              </a:lnSpc>
              <a:spcBef>
                <a:spcPts val="1600"/>
              </a:spcBef>
              <a:spcAft>
                <a:spcPts val="0"/>
              </a:spcAft>
              <a:buClr>
                <a:schemeClr val="dk2"/>
              </a:buClr>
              <a:buSzPts val="1400"/>
              <a:buChar char="○"/>
              <a:defRPr sz="1400">
                <a:solidFill>
                  <a:schemeClr val="dk2"/>
                </a:solidFill>
              </a:defRPr>
            </a:lvl8pPr>
            <a:lvl9pPr marL="4114800" lvl="8" indent="-317500" algn="l">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94" name="Google Shape;94;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Predicting Automobile Fuel Economy</a:t>
            </a:r>
            <a:endParaRPr/>
          </a:p>
        </p:txBody>
      </p:sp>
      <p:sp>
        <p:nvSpPr>
          <p:cNvPr id="100" name="Google Shape;100;p15"/>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Daniel J. Park</a:t>
            </a:r>
            <a:endParaRPr/>
          </a:p>
          <a:p>
            <a:pPr marL="0" lvl="0" indent="0" algn="l" rtl="0">
              <a:spcBef>
                <a:spcPts val="0"/>
              </a:spcBef>
              <a:spcAft>
                <a:spcPts val="0"/>
              </a:spcAft>
              <a:buNone/>
            </a:pPr>
            <a:r>
              <a:rPr lang="en"/>
              <a:t>Williams College STAT 346</a:t>
            </a:r>
            <a:endParaRPr/>
          </a:p>
          <a:p>
            <a:pPr marL="0" lvl="0" indent="0" algn="l" rtl="0">
              <a:spcBef>
                <a:spcPts val="0"/>
              </a:spcBef>
              <a:spcAft>
                <a:spcPts val="0"/>
              </a:spcAft>
              <a:buNone/>
            </a:pPr>
            <a:r>
              <a:rPr lang="en"/>
              <a:t>December 7, 2018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Fixes</a:t>
            </a:r>
            <a:endParaRPr/>
          </a:p>
        </p:txBody>
      </p:sp>
      <p:sp>
        <p:nvSpPr>
          <p:cNvPr id="165" name="Google Shape;165;p24"/>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First Fix: address non-linear relationship</a:t>
            </a:r>
            <a:endParaRPr sz="1800"/>
          </a:p>
          <a:p>
            <a:pPr marL="457200" lvl="0" indent="-342900" algn="l" rtl="0">
              <a:spcBef>
                <a:spcPts val="0"/>
              </a:spcBef>
              <a:spcAft>
                <a:spcPts val="0"/>
              </a:spcAft>
              <a:buSzPts val="1800"/>
              <a:buChar char="●"/>
            </a:pPr>
            <a:r>
              <a:rPr lang="en" sz="1800"/>
              <a:t>R’s suggested optimal lambda:</a:t>
            </a:r>
            <a:endParaRPr sz="1800"/>
          </a:p>
          <a:p>
            <a:pPr marL="914400" lvl="1" indent="-342900" algn="l" rtl="0">
              <a:spcBef>
                <a:spcPts val="0"/>
              </a:spcBef>
              <a:spcAft>
                <a:spcPts val="0"/>
              </a:spcAft>
              <a:buSzPts val="1800"/>
              <a:buChar char="○"/>
            </a:pPr>
            <a:r>
              <a:rPr lang="en" sz="1800"/>
              <a:t>-</a:t>
            </a:r>
            <a:r>
              <a:rPr lang="en" sz="1400"/>
              <a:t>0.02</a:t>
            </a:r>
            <a:endParaRPr sz="1400"/>
          </a:p>
          <a:p>
            <a:pPr marL="457200" lvl="0" indent="-342900" algn="l" rtl="0">
              <a:spcBef>
                <a:spcPts val="0"/>
              </a:spcBef>
              <a:spcAft>
                <a:spcPts val="0"/>
              </a:spcAft>
              <a:buSzPts val="1800"/>
              <a:buFont typeface="Courier New"/>
              <a:buChar char="●"/>
            </a:pPr>
            <a:r>
              <a:rPr lang="en" sz="1800">
                <a:latin typeface="Courier New"/>
                <a:ea typeface="Courier New"/>
                <a:cs typeface="Courier New"/>
                <a:sym typeface="Courier New"/>
              </a:rPr>
              <a:t>y → log(y)</a:t>
            </a:r>
            <a:endParaRPr sz="1800">
              <a:latin typeface="Courier New"/>
              <a:ea typeface="Courier New"/>
              <a:cs typeface="Courier New"/>
              <a:sym typeface="Courier New"/>
            </a:endParaRPr>
          </a:p>
        </p:txBody>
      </p:sp>
      <p:pic>
        <p:nvPicPr>
          <p:cNvPr id="166" name="Google Shape;166;p24"/>
          <p:cNvPicPr preferRelativeResize="0"/>
          <p:nvPr/>
        </p:nvPicPr>
        <p:blipFill>
          <a:blip r:embed="rId3">
            <a:alphaModFix/>
          </a:blip>
          <a:stretch>
            <a:fillRect/>
          </a:stretch>
        </p:blipFill>
        <p:spPr>
          <a:xfrm>
            <a:off x="4194975" y="1217539"/>
            <a:ext cx="4832401" cy="27084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1600"/>
              </a:spcAft>
              <a:buNone/>
            </a:pPr>
            <a:r>
              <a:rPr lang="en" sz="2400" b="1">
                <a:solidFill>
                  <a:schemeClr val="accent1"/>
                </a:solidFill>
                <a:latin typeface="Courier New"/>
                <a:ea typeface="Courier New"/>
                <a:cs typeface="Courier New"/>
                <a:sym typeface="Courier New"/>
              </a:rPr>
              <a:t>log(mpg)~cyl+disp+hp+wt+acc+yr+origin</a:t>
            </a:r>
            <a:endParaRPr sz="2400" b="1">
              <a:solidFill>
                <a:schemeClr val="accent1"/>
              </a:solidFill>
              <a:latin typeface="Courier New"/>
              <a:ea typeface="Courier New"/>
              <a:cs typeface="Courier New"/>
              <a:sym typeface="Courier New"/>
            </a:endParaRPr>
          </a:p>
        </p:txBody>
      </p:sp>
      <p:sp>
        <p:nvSpPr>
          <p:cNvPr id="172" name="Google Shape;172;p25"/>
          <p:cNvSpPr txBox="1">
            <a:spLocks noGrp="1"/>
          </p:cNvSpPr>
          <p:nvPr>
            <p:ph type="subTitle" idx="1"/>
          </p:nvPr>
        </p:nvSpPr>
        <p:spPr>
          <a:xfrm>
            <a:off x="265500" y="2715601"/>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urier New"/>
                <a:ea typeface="Courier New"/>
                <a:cs typeface="Courier New"/>
                <a:sym typeface="Courier New"/>
              </a:rPr>
              <a:t>summary(log.model)</a:t>
            </a:r>
            <a:endParaRPr>
              <a:latin typeface="Courier New"/>
              <a:ea typeface="Courier New"/>
              <a:cs typeface="Courier New"/>
              <a:sym typeface="Courier New"/>
            </a:endParaRPr>
          </a:p>
        </p:txBody>
      </p:sp>
      <p:pic>
        <p:nvPicPr>
          <p:cNvPr id="173" name="Google Shape;173;p25"/>
          <p:cNvPicPr preferRelativeResize="0"/>
          <p:nvPr/>
        </p:nvPicPr>
        <p:blipFill>
          <a:blip r:embed="rId3">
            <a:alphaModFix/>
          </a:blip>
          <a:stretch>
            <a:fillRect/>
          </a:stretch>
        </p:blipFill>
        <p:spPr>
          <a:xfrm>
            <a:off x="4572000" y="343868"/>
            <a:ext cx="4572000" cy="4455758"/>
          </a:xfrm>
          <a:prstGeom prst="rect">
            <a:avLst/>
          </a:prstGeom>
          <a:noFill/>
          <a:ln>
            <a:noFill/>
          </a:ln>
        </p:spPr>
      </p:pic>
      <p:cxnSp>
        <p:nvCxnSpPr>
          <p:cNvPr id="174" name="Google Shape;174;p25"/>
          <p:cNvCxnSpPr/>
          <p:nvPr/>
        </p:nvCxnSpPr>
        <p:spPr>
          <a:xfrm rot="10800000" flipH="1">
            <a:off x="2880825" y="2939100"/>
            <a:ext cx="1726200" cy="1248000"/>
          </a:xfrm>
          <a:prstGeom prst="straightConnector1">
            <a:avLst/>
          </a:prstGeom>
          <a:noFill/>
          <a:ln w="28575" cap="flat" cmpd="sng">
            <a:solidFill>
              <a:srgbClr val="F1C232"/>
            </a:solidFill>
            <a:prstDash val="solid"/>
            <a:round/>
            <a:headEnd type="none" w="med" len="med"/>
            <a:tailEnd type="triangle" w="med" len="med"/>
          </a:ln>
        </p:spPr>
      </p:cxnSp>
      <p:cxnSp>
        <p:nvCxnSpPr>
          <p:cNvPr id="175" name="Google Shape;175;p25"/>
          <p:cNvCxnSpPr/>
          <p:nvPr/>
        </p:nvCxnSpPr>
        <p:spPr>
          <a:xfrm rot="10800000" flipH="1">
            <a:off x="2915825" y="2810775"/>
            <a:ext cx="1702800" cy="1353000"/>
          </a:xfrm>
          <a:prstGeom prst="straightConnector1">
            <a:avLst/>
          </a:prstGeom>
          <a:noFill/>
          <a:ln w="28575" cap="flat" cmpd="sng">
            <a:solidFill>
              <a:srgbClr val="F1C232"/>
            </a:solidFill>
            <a:prstDash val="solid"/>
            <a:round/>
            <a:headEnd type="none" w="med" len="med"/>
            <a:tailEnd type="triangle" w="med" len="med"/>
          </a:ln>
        </p:spPr>
      </p:cxnSp>
      <p:cxnSp>
        <p:nvCxnSpPr>
          <p:cNvPr id="176" name="Google Shape;176;p25"/>
          <p:cNvCxnSpPr/>
          <p:nvPr/>
        </p:nvCxnSpPr>
        <p:spPr>
          <a:xfrm rot="10800000" flipH="1">
            <a:off x="2903750" y="3288900"/>
            <a:ext cx="1714500" cy="898200"/>
          </a:xfrm>
          <a:prstGeom prst="straightConnector1">
            <a:avLst/>
          </a:prstGeom>
          <a:noFill/>
          <a:ln w="28575" cap="flat" cmpd="sng">
            <a:solidFill>
              <a:srgbClr val="F1C23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75"/>
                                        </p:tgtEl>
                                        <p:attrNameLst>
                                          <p:attrName>style.visibility</p:attrName>
                                        </p:attrNameLst>
                                      </p:cBhvr>
                                      <p:to>
                                        <p:strVal val="visible"/>
                                      </p:to>
                                    </p:set>
                                    <p:animEffect transition="in" filter="fade">
                                      <p:cBhvr>
                                        <p:cTn id="9" dur="1"/>
                                        <p:tgtEl>
                                          <p:spTgt spid="175"/>
                                        </p:tgtEl>
                                      </p:cBhvr>
                                    </p:animEffect>
                                  </p:childTnLst>
                                </p:cTn>
                              </p:par>
                              <p:par>
                                <p:cTn id="10" presetID="10" presetClass="entr" presetSubtype="0" fill="hold" nodeType="withEffect">
                                  <p:stCondLst>
                                    <p:cond delay="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1"/>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Diagnostics </a:t>
            </a:r>
            <a:endParaRPr/>
          </a:p>
        </p:txBody>
      </p:sp>
      <p:pic>
        <p:nvPicPr>
          <p:cNvPr id="182" name="Google Shape;182;p26"/>
          <p:cNvPicPr preferRelativeResize="0"/>
          <p:nvPr/>
        </p:nvPicPr>
        <p:blipFill>
          <a:blip r:embed="rId3">
            <a:alphaModFix/>
          </a:blip>
          <a:stretch>
            <a:fillRect/>
          </a:stretch>
        </p:blipFill>
        <p:spPr>
          <a:xfrm>
            <a:off x="581200" y="1017800"/>
            <a:ext cx="7981600" cy="3882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However...</a:t>
            </a:r>
            <a:endParaRPr/>
          </a:p>
        </p:txBody>
      </p:sp>
      <p:pic>
        <p:nvPicPr>
          <p:cNvPr id="188" name="Google Shape;188;p27"/>
          <p:cNvPicPr preferRelativeResize="0"/>
          <p:nvPr/>
        </p:nvPicPr>
        <p:blipFill>
          <a:blip r:embed="rId3">
            <a:alphaModFix/>
          </a:blip>
          <a:stretch>
            <a:fillRect/>
          </a:stretch>
        </p:blipFill>
        <p:spPr>
          <a:xfrm>
            <a:off x="4572000" y="1311300"/>
            <a:ext cx="4290525" cy="2735625"/>
          </a:xfrm>
          <a:prstGeom prst="rect">
            <a:avLst/>
          </a:prstGeom>
          <a:noFill/>
          <a:ln>
            <a:noFill/>
          </a:ln>
        </p:spPr>
      </p:pic>
      <p:sp>
        <p:nvSpPr>
          <p:cNvPr id="189" name="Google Shape;189;p27"/>
          <p:cNvSpPr/>
          <p:nvPr/>
        </p:nvSpPr>
        <p:spPr>
          <a:xfrm>
            <a:off x="5764230" y="1755240"/>
            <a:ext cx="1096800" cy="313200"/>
          </a:xfrm>
          <a:prstGeom prst="ellipse">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5764230" y="2020232"/>
            <a:ext cx="1096800" cy="313200"/>
          </a:xfrm>
          <a:prstGeom prst="ellipse">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5816554" y="2602401"/>
            <a:ext cx="1096800" cy="313200"/>
          </a:xfrm>
          <a:prstGeom prst="ellipse">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txBox="1">
            <a:spLocks noGrp="1"/>
          </p:cNvSpPr>
          <p:nvPr>
            <p:ph type="body" idx="1"/>
          </p:nvPr>
        </p:nvSpPr>
        <p:spPr>
          <a:xfrm>
            <a:off x="311700" y="1465800"/>
            <a:ext cx="4260300" cy="31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Large VIFs are still an issue</a:t>
            </a:r>
            <a:endParaRPr sz="1800"/>
          </a:p>
          <a:p>
            <a:pPr marL="0" lvl="0" indent="0" algn="l" rtl="0">
              <a:spcBef>
                <a:spcPts val="1600"/>
              </a:spcBef>
              <a:spcAft>
                <a:spcPts val="0"/>
              </a:spcAft>
              <a:buNone/>
            </a:pPr>
            <a:r>
              <a:rPr lang="en" sz="1800"/>
              <a:t>Options:</a:t>
            </a:r>
            <a:endParaRPr sz="1800"/>
          </a:p>
          <a:p>
            <a:pPr marL="457200" lvl="0" indent="-342900" algn="l" rtl="0">
              <a:spcBef>
                <a:spcPts val="1600"/>
              </a:spcBef>
              <a:spcAft>
                <a:spcPts val="0"/>
              </a:spcAft>
              <a:buSzPts val="1800"/>
              <a:buAutoNum type="arabicPeriod"/>
            </a:pPr>
            <a:r>
              <a:rPr lang="en" sz="1800"/>
              <a:t>Model selection</a:t>
            </a:r>
            <a:endParaRPr sz="1800"/>
          </a:p>
          <a:p>
            <a:pPr marL="914400" lvl="1" indent="-342900" algn="l" rtl="0">
              <a:spcBef>
                <a:spcPts val="0"/>
              </a:spcBef>
              <a:spcAft>
                <a:spcPts val="0"/>
              </a:spcAft>
              <a:buSzPts val="1800"/>
              <a:buAutoNum type="alphaLcPeriod"/>
            </a:pPr>
            <a:r>
              <a:rPr lang="en" sz="1800"/>
              <a:t>Stepwise-like process</a:t>
            </a:r>
            <a:endParaRPr sz="1800"/>
          </a:p>
          <a:p>
            <a:pPr marL="457200" lvl="0" indent="-342900" algn="l" rtl="0">
              <a:spcBef>
                <a:spcPts val="0"/>
              </a:spcBef>
              <a:spcAft>
                <a:spcPts val="0"/>
              </a:spcAft>
              <a:buSzPts val="1800"/>
              <a:buAutoNum type="arabicPeriod"/>
            </a:pPr>
            <a:r>
              <a:rPr lang="en" sz="1800"/>
              <a:t>Force coefficients to be smaller</a:t>
            </a:r>
            <a:endParaRPr sz="1800"/>
          </a:p>
          <a:p>
            <a:pPr marL="914400" lvl="1" indent="-342900" algn="l" rtl="0">
              <a:spcBef>
                <a:spcPts val="0"/>
              </a:spcBef>
              <a:spcAft>
                <a:spcPts val="0"/>
              </a:spcAft>
              <a:buSzPts val="1800"/>
              <a:buAutoNum type="alphaLcPeriod"/>
            </a:pPr>
            <a:r>
              <a:rPr lang="en" sz="1800"/>
              <a:t>LASSO</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Steps in Approach 1</a:t>
            </a:r>
            <a:endParaRPr sz="3000"/>
          </a:p>
        </p:txBody>
      </p:sp>
      <p:sp>
        <p:nvSpPr>
          <p:cNvPr id="198" name="Google Shape;198;p2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1800"/>
              <a:t>Drop Displacement (VIF = 21.8)</a:t>
            </a:r>
            <a:endParaRPr sz="1800"/>
          </a:p>
          <a:p>
            <a:pPr marL="457200" lvl="0" indent="-342900" algn="l" rtl="0">
              <a:spcBef>
                <a:spcPts val="0"/>
              </a:spcBef>
              <a:spcAft>
                <a:spcPts val="0"/>
              </a:spcAft>
              <a:buSzPts val="1800"/>
              <a:buAutoNum type="arabicPeriod"/>
            </a:pPr>
            <a:r>
              <a:rPr lang="en" sz="1800"/>
              <a:t>Drop Cylinders (VIF = 9.5)</a:t>
            </a:r>
            <a:endParaRPr sz="1800"/>
          </a:p>
          <a:p>
            <a:pPr marL="457200" lvl="0" indent="-342900" algn="l" rtl="0">
              <a:spcBef>
                <a:spcPts val="0"/>
              </a:spcBef>
              <a:spcAft>
                <a:spcPts val="0"/>
              </a:spcAft>
              <a:buSzPts val="1800"/>
              <a:buAutoNum type="arabicPeriod"/>
            </a:pPr>
            <a:r>
              <a:rPr lang="en" sz="1800"/>
              <a:t>No predictors have VIFs &gt; 5</a:t>
            </a:r>
            <a:endParaRPr sz="1800"/>
          </a:p>
          <a:p>
            <a:pPr marL="457200" lvl="0" indent="-342900" algn="l" rtl="0">
              <a:spcBef>
                <a:spcPts val="0"/>
              </a:spcBef>
              <a:spcAft>
                <a:spcPts val="0"/>
              </a:spcAft>
              <a:buSzPts val="1800"/>
              <a:buAutoNum type="arabicPeriod"/>
            </a:pPr>
            <a:r>
              <a:rPr lang="en" sz="1800"/>
              <a:t>Bidirectional stepwise regression using AIC criterion (drop acceleration)</a:t>
            </a:r>
            <a:endParaRPr sz="1800"/>
          </a:p>
          <a:p>
            <a:pPr marL="457200" lvl="0" indent="-342900" algn="l" rtl="0">
              <a:spcBef>
                <a:spcPts val="0"/>
              </a:spcBef>
              <a:spcAft>
                <a:spcPts val="0"/>
              </a:spcAft>
              <a:buSzPts val="1800"/>
              <a:buAutoNum type="arabicPeriod"/>
            </a:pPr>
            <a:r>
              <a:rPr lang="en" sz="1800"/>
              <a:t>Final model: </a:t>
            </a:r>
            <a:r>
              <a:rPr lang="en" sz="1800" b="1">
                <a:latin typeface="Courier New"/>
                <a:ea typeface="Courier New"/>
                <a:cs typeface="Courier New"/>
                <a:sym typeface="Courier New"/>
              </a:rPr>
              <a:t>lm(log(mpg)~horsepower+weight+model.year+origin</a:t>
            </a:r>
            <a:endParaRPr>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Final Model 1: </a:t>
            </a:r>
            <a:endParaRPr/>
          </a:p>
        </p:txBody>
      </p:sp>
      <p:sp>
        <p:nvSpPr>
          <p:cNvPr id="204" name="Google Shape;204;p29"/>
          <p:cNvSpPr txBox="1">
            <a:spLocks noGrp="1"/>
          </p:cNvSpPr>
          <p:nvPr>
            <p:ph type="body" idx="1"/>
          </p:nvPr>
        </p:nvSpPr>
        <p:spPr>
          <a:xfrm>
            <a:off x="311700" y="1465800"/>
            <a:ext cx="4051200" cy="310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a:p>
            <a:pPr marL="0" lvl="0" indent="0" algn="l" rtl="0">
              <a:lnSpc>
                <a:spcPct val="100000"/>
              </a:lnSpc>
              <a:spcBef>
                <a:spcPts val="1600"/>
              </a:spcBef>
              <a:spcAft>
                <a:spcPts val="0"/>
              </a:spcAft>
              <a:buNone/>
            </a:pPr>
            <a:endParaRPr/>
          </a:p>
          <a:p>
            <a:pPr marL="0" lvl="0" indent="0" algn="l" rtl="0">
              <a:lnSpc>
                <a:spcPct val="100000"/>
              </a:lnSpc>
              <a:spcBef>
                <a:spcPts val="1600"/>
              </a:spcBef>
              <a:spcAft>
                <a:spcPts val="0"/>
              </a:spcAft>
              <a:buNone/>
            </a:pPr>
            <a:endParaRPr/>
          </a:p>
          <a:p>
            <a:pPr marL="457200" lvl="0" indent="-304800" algn="l" rtl="0">
              <a:lnSpc>
                <a:spcPct val="115000"/>
              </a:lnSpc>
              <a:spcBef>
                <a:spcPts val="1600"/>
              </a:spcBef>
              <a:spcAft>
                <a:spcPts val="0"/>
              </a:spcAft>
              <a:buSzPts val="1200"/>
              <a:buChar char="●"/>
            </a:pPr>
            <a:r>
              <a:rPr lang="en"/>
              <a:t>Multicollinearity no longer an issue</a:t>
            </a:r>
            <a:endParaRPr/>
          </a:p>
          <a:p>
            <a:pPr marL="457200" lvl="0" indent="-304800" algn="l" rtl="0">
              <a:lnSpc>
                <a:spcPct val="115000"/>
              </a:lnSpc>
              <a:spcBef>
                <a:spcPts val="0"/>
              </a:spcBef>
              <a:spcAft>
                <a:spcPts val="0"/>
              </a:spcAft>
              <a:buSzPts val="1200"/>
              <a:buChar char="●"/>
            </a:pPr>
            <a:r>
              <a:rPr lang="en"/>
              <a:t>R-squared: 0.8784</a:t>
            </a:r>
            <a:endParaRPr/>
          </a:p>
          <a:p>
            <a:pPr marL="457200" lvl="0" indent="-304800" algn="l" rtl="0">
              <a:lnSpc>
                <a:spcPct val="115000"/>
              </a:lnSpc>
              <a:spcBef>
                <a:spcPts val="0"/>
              </a:spcBef>
              <a:spcAft>
                <a:spcPts val="0"/>
              </a:spcAft>
              <a:buSzPts val="1200"/>
              <a:buChar char="●"/>
            </a:pPr>
            <a:r>
              <a:rPr lang="en"/>
              <a:t>Exponentiated coefficients</a:t>
            </a:r>
            <a:endParaRPr/>
          </a:p>
          <a:p>
            <a:pPr marL="914400" lvl="1" indent="-304800" algn="l" rtl="0">
              <a:lnSpc>
                <a:spcPct val="115000"/>
              </a:lnSpc>
              <a:spcBef>
                <a:spcPts val="0"/>
              </a:spcBef>
              <a:spcAft>
                <a:spcPts val="0"/>
              </a:spcAft>
              <a:buSzPts val="1200"/>
              <a:buChar char="○"/>
            </a:pPr>
            <a:r>
              <a:rPr lang="en"/>
              <a:t>Intercept: 4.2747</a:t>
            </a:r>
            <a:endParaRPr/>
          </a:p>
          <a:p>
            <a:pPr marL="914400" lvl="1" indent="-304800" algn="l" rtl="0">
              <a:lnSpc>
                <a:spcPct val="115000"/>
              </a:lnSpc>
              <a:spcBef>
                <a:spcPts val="0"/>
              </a:spcBef>
              <a:spcAft>
                <a:spcPts val="0"/>
              </a:spcAft>
              <a:buSzPts val="1200"/>
              <a:buChar char="○"/>
            </a:pPr>
            <a:r>
              <a:rPr lang="en"/>
              <a:t>Horsepower: 1.0004</a:t>
            </a:r>
            <a:endParaRPr/>
          </a:p>
          <a:p>
            <a:pPr marL="914400" lvl="1" indent="-304800" algn="l" rtl="0">
              <a:lnSpc>
                <a:spcPct val="115000"/>
              </a:lnSpc>
              <a:spcBef>
                <a:spcPts val="0"/>
              </a:spcBef>
              <a:spcAft>
                <a:spcPts val="0"/>
              </a:spcAft>
              <a:buSzPts val="1200"/>
              <a:buChar char="○"/>
            </a:pPr>
            <a:r>
              <a:rPr lang="en"/>
              <a:t>Weight: 0.9997</a:t>
            </a:r>
            <a:endParaRPr/>
          </a:p>
          <a:p>
            <a:pPr marL="914400" lvl="1" indent="-304800" algn="l" rtl="0">
              <a:lnSpc>
                <a:spcPct val="115000"/>
              </a:lnSpc>
              <a:spcBef>
                <a:spcPts val="0"/>
              </a:spcBef>
              <a:spcAft>
                <a:spcPts val="0"/>
              </a:spcAft>
              <a:buSzPts val="1200"/>
              <a:buChar char="○"/>
            </a:pPr>
            <a:r>
              <a:rPr lang="en"/>
              <a:t>Model.year: 1.0324</a:t>
            </a:r>
            <a:endParaRPr/>
          </a:p>
          <a:p>
            <a:pPr marL="914400" lvl="1" indent="-304800" algn="l" rtl="0">
              <a:lnSpc>
                <a:spcPct val="115000"/>
              </a:lnSpc>
              <a:spcBef>
                <a:spcPts val="0"/>
              </a:spcBef>
              <a:spcAft>
                <a:spcPts val="0"/>
              </a:spcAft>
              <a:buSzPts val="1200"/>
              <a:buChar char="○"/>
            </a:pPr>
            <a:r>
              <a:rPr lang="en"/>
              <a:t>Origin2: 1.0767</a:t>
            </a:r>
            <a:endParaRPr/>
          </a:p>
          <a:p>
            <a:pPr marL="914400" lvl="1" indent="-304800" algn="l" rtl="0">
              <a:lnSpc>
                <a:spcPct val="115000"/>
              </a:lnSpc>
              <a:spcBef>
                <a:spcPts val="0"/>
              </a:spcBef>
              <a:spcAft>
                <a:spcPts val="0"/>
              </a:spcAft>
              <a:buSzPts val="1200"/>
              <a:buChar char="○"/>
            </a:pPr>
            <a:r>
              <a:rPr lang="en"/>
              <a:t>Origin3: 1.0581</a:t>
            </a:r>
            <a:endParaRPr/>
          </a:p>
        </p:txBody>
      </p:sp>
      <p:pic>
        <p:nvPicPr>
          <p:cNvPr id="205" name="Google Shape;205;p29"/>
          <p:cNvPicPr preferRelativeResize="0"/>
          <p:nvPr/>
        </p:nvPicPr>
        <p:blipFill>
          <a:blip r:embed="rId3">
            <a:alphaModFix/>
          </a:blip>
          <a:stretch>
            <a:fillRect/>
          </a:stretch>
        </p:blipFill>
        <p:spPr>
          <a:xfrm>
            <a:off x="4427178" y="1311300"/>
            <a:ext cx="4405125" cy="3294600"/>
          </a:xfrm>
          <a:prstGeom prst="rect">
            <a:avLst/>
          </a:prstGeom>
          <a:noFill/>
          <a:ln>
            <a:noFill/>
          </a:ln>
        </p:spPr>
      </p:pic>
      <p:pic>
        <p:nvPicPr>
          <p:cNvPr id="206" name="Google Shape;206;p29"/>
          <p:cNvPicPr preferRelativeResize="0"/>
          <p:nvPr/>
        </p:nvPicPr>
        <p:blipFill rotWithShape="1">
          <a:blip r:embed="rId4">
            <a:alphaModFix/>
          </a:blip>
          <a:srcRect l="641" t="14059" r="729"/>
          <a:stretch/>
        </p:blipFill>
        <p:spPr>
          <a:xfrm>
            <a:off x="62825" y="397475"/>
            <a:ext cx="9018349" cy="391200"/>
          </a:xfrm>
          <a:prstGeom prst="rect">
            <a:avLst/>
          </a:prstGeom>
          <a:noFill/>
          <a:ln>
            <a:noFill/>
          </a:ln>
        </p:spPr>
      </p:pic>
      <p:pic>
        <p:nvPicPr>
          <p:cNvPr id="207" name="Google Shape;207;p29"/>
          <p:cNvPicPr preferRelativeResize="0"/>
          <p:nvPr/>
        </p:nvPicPr>
        <p:blipFill>
          <a:blip r:embed="rId5">
            <a:alphaModFix/>
          </a:blip>
          <a:stretch>
            <a:fillRect/>
          </a:stretch>
        </p:blipFill>
        <p:spPr>
          <a:xfrm>
            <a:off x="311700" y="1311300"/>
            <a:ext cx="3358825" cy="1135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Diagnostics for Final Model 1</a:t>
            </a:r>
            <a:endParaRPr/>
          </a:p>
        </p:txBody>
      </p:sp>
      <p:pic>
        <p:nvPicPr>
          <p:cNvPr id="213" name="Google Shape;213;p30"/>
          <p:cNvPicPr preferRelativeResize="0"/>
          <p:nvPr/>
        </p:nvPicPr>
        <p:blipFill>
          <a:blip r:embed="rId3">
            <a:alphaModFix/>
          </a:blip>
          <a:stretch>
            <a:fillRect/>
          </a:stretch>
        </p:blipFill>
        <p:spPr>
          <a:xfrm>
            <a:off x="409488" y="1017800"/>
            <a:ext cx="8325028" cy="3962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1"/>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Predicted mpg versus Model Year</a:t>
            </a:r>
            <a:endParaRPr/>
          </a:p>
        </p:txBody>
      </p:sp>
      <p:pic>
        <p:nvPicPr>
          <p:cNvPr id="219" name="Google Shape;219;p31"/>
          <p:cNvPicPr preferRelativeResize="0"/>
          <p:nvPr/>
        </p:nvPicPr>
        <p:blipFill>
          <a:blip r:embed="rId3">
            <a:alphaModFix/>
          </a:blip>
          <a:stretch>
            <a:fillRect/>
          </a:stretch>
        </p:blipFill>
        <p:spPr>
          <a:xfrm>
            <a:off x="1163225" y="0"/>
            <a:ext cx="6817544" cy="4230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body" idx="1"/>
          </p:nvPr>
        </p:nvSpPr>
        <p:spPr>
          <a:xfrm>
            <a:off x="311700" y="1229875"/>
            <a:ext cx="42603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LASSO method on full log model</a:t>
            </a:r>
            <a:endParaRPr/>
          </a:p>
          <a:p>
            <a:pPr marL="457200" lvl="0" indent="-342900" algn="l" rtl="0">
              <a:spcBef>
                <a:spcPts val="0"/>
              </a:spcBef>
              <a:spcAft>
                <a:spcPts val="0"/>
              </a:spcAft>
              <a:buSzPts val="1800"/>
              <a:buAutoNum type="arabicPeriod"/>
            </a:pPr>
            <a:r>
              <a:rPr lang="en"/>
              <a:t>Cross-validation to obtain optimal lambda parameter</a:t>
            </a:r>
            <a:endParaRPr/>
          </a:p>
          <a:p>
            <a:pPr marL="457200" lvl="0" indent="-342900" algn="l" rtl="0">
              <a:spcBef>
                <a:spcPts val="0"/>
              </a:spcBef>
              <a:spcAft>
                <a:spcPts val="0"/>
              </a:spcAft>
              <a:buSzPts val="1800"/>
              <a:buAutoNum type="arabicPeriod"/>
            </a:pPr>
            <a:r>
              <a:rPr lang="en"/>
              <a:t>Find model using optimal lambda</a:t>
            </a:r>
            <a:endParaRPr/>
          </a:p>
          <a:p>
            <a:pPr marL="914400" lvl="1" indent="-317500" algn="l" rtl="0">
              <a:spcBef>
                <a:spcPts val="0"/>
              </a:spcBef>
              <a:spcAft>
                <a:spcPts val="0"/>
              </a:spcAft>
              <a:buSzPts val="1400"/>
              <a:buAutoNum type="alphaLcPeriod"/>
            </a:pPr>
            <a:r>
              <a:rPr lang="en"/>
              <a:t>No predictors dropped</a:t>
            </a:r>
            <a:endParaRPr/>
          </a:p>
          <a:p>
            <a:pPr marL="914400" lvl="1" indent="-317500" algn="l" rtl="0">
              <a:spcBef>
                <a:spcPts val="0"/>
              </a:spcBef>
              <a:spcAft>
                <a:spcPts val="0"/>
              </a:spcAft>
              <a:buSzPts val="1400"/>
              <a:buAutoNum type="alphaLcPeriod"/>
            </a:pPr>
            <a:r>
              <a:rPr lang="en"/>
              <a:t>Coefficients are forced to be smaller</a:t>
            </a:r>
            <a:endParaRPr/>
          </a:p>
          <a:p>
            <a:pPr marL="914400" lvl="1" indent="-317500" algn="l" rtl="0">
              <a:spcBef>
                <a:spcPts val="0"/>
              </a:spcBef>
              <a:spcAft>
                <a:spcPts val="0"/>
              </a:spcAft>
              <a:buSzPts val="1400"/>
              <a:buAutoNum type="alphaLcPeriod"/>
            </a:pPr>
            <a:r>
              <a:rPr lang="en"/>
              <a:t>Penalty: sum of absolute coefficients</a:t>
            </a:r>
            <a:endParaRPr/>
          </a:p>
          <a:p>
            <a:pPr marL="914400" lvl="1" indent="-317500" algn="l" rtl="0">
              <a:spcBef>
                <a:spcPts val="0"/>
              </a:spcBef>
              <a:spcAft>
                <a:spcPts val="0"/>
              </a:spcAft>
              <a:buSzPts val="1400"/>
              <a:buAutoNum type="alphaLcPeriod"/>
            </a:pPr>
            <a:r>
              <a:rPr lang="en"/>
              <a:t>R-squared: 0.8894</a:t>
            </a:r>
            <a:endParaRPr/>
          </a:p>
        </p:txBody>
      </p:sp>
      <p:sp>
        <p:nvSpPr>
          <p:cNvPr id="225" name="Google Shape;225;p3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Steps in Approach 2</a:t>
            </a:r>
            <a:endParaRPr/>
          </a:p>
        </p:txBody>
      </p:sp>
      <p:pic>
        <p:nvPicPr>
          <p:cNvPr id="226" name="Google Shape;226;p32"/>
          <p:cNvPicPr preferRelativeResize="0"/>
          <p:nvPr/>
        </p:nvPicPr>
        <p:blipFill>
          <a:blip r:embed="rId3">
            <a:alphaModFix/>
          </a:blip>
          <a:stretch>
            <a:fillRect/>
          </a:stretch>
        </p:blipFill>
        <p:spPr>
          <a:xfrm>
            <a:off x="4571991" y="1072400"/>
            <a:ext cx="3844908" cy="33389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232" name="Google Shape;232;p3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Both approaches do well in terms of prediction</a:t>
            </a:r>
            <a:endParaRPr/>
          </a:p>
          <a:p>
            <a:pPr marL="914400" lvl="1" indent="-317500" algn="l" rtl="0">
              <a:spcBef>
                <a:spcPts val="0"/>
              </a:spcBef>
              <a:spcAft>
                <a:spcPts val="0"/>
              </a:spcAft>
              <a:buSzPts val="1400"/>
              <a:buChar char="○"/>
            </a:pPr>
            <a:r>
              <a:rPr lang="en"/>
              <a:t>High R-squared values ~0.90</a:t>
            </a:r>
            <a:endParaRPr/>
          </a:p>
          <a:p>
            <a:pPr marL="914400" lvl="1" indent="-317500" algn="l" rtl="0">
              <a:spcBef>
                <a:spcPts val="0"/>
              </a:spcBef>
              <a:spcAft>
                <a:spcPts val="0"/>
              </a:spcAft>
              <a:buSzPts val="1400"/>
              <a:buChar char="○"/>
            </a:pPr>
            <a:r>
              <a:rPr lang="en"/>
              <a:t>Prediction for automobile fuel economy</a:t>
            </a:r>
            <a:endParaRPr/>
          </a:p>
          <a:p>
            <a:pPr marL="457200" lvl="0" indent="-342900" algn="l" rtl="0">
              <a:spcBef>
                <a:spcPts val="0"/>
              </a:spcBef>
              <a:spcAft>
                <a:spcPts val="0"/>
              </a:spcAft>
              <a:buSzPts val="1800"/>
              <a:buChar char="●"/>
            </a:pPr>
            <a:r>
              <a:rPr lang="en"/>
              <a:t>Limitations</a:t>
            </a:r>
            <a:endParaRPr/>
          </a:p>
          <a:p>
            <a:pPr marL="914400" lvl="1" indent="-317500" algn="l" rtl="0">
              <a:spcBef>
                <a:spcPts val="0"/>
              </a:spcBef>
              <a:spcAft>
                <a:spcPts val="0"/>
              </a:spcAft>
              <a:buSzPts val="1400"/>
              <a:buChar char="○"/>
            </a:pPr>
            <a:r>
              <a:rPr lang="en"/>
              <a:t>Model Year variable</a:t>
            </a:r>
            <a:endParaRPr/>
          </a:p>
          <a:p>
            <a:pPr marL="914400" lvl="1" indent="-317500" algn="l" rtl="0">
              <a:spcBef>
                <a:spcPts val="0"/>
              </a:spcBef>
              <a:spcAft>
                <a:spcPts val="0"/>
              </a:spcAft>
              <a:buSzPts val="1400"/>
              <a:buChar char="○"/>
            </a:pPr>
            <a:r>
              <a:rPr lang="en"/>
              <a:t>More than one mpg</a:t>
            </a:r>
            <a:endParaRPr/>
          </a:p>
          <a:p>
            <a:pPr marL="914400" lvl="1" indent="-317500" algn="l" rtl="0">
              <a:spcBef>
                <a:spcPts val="0"/>
              </a:spcBef>
              <a:spcAft>
                <a:spcPts val="0"/>
              </a:spcAft>
              <a:buSzPts val="1400"/>
              <a:buChar char="○"/>
            </a:pPr>
            <a:r>
              <a:rPr lang="en"/>
              <a:t>Other important variables?</a:t>
            </a:r>
            <a:endParaRPr/>
          </a:p>
          <a:p>
            <a:pPr marL="457200" lvl="0" indent="-342900" algn="l" rtl="0">
              <a:spcBef>
                <a:spcPts val="0"/>
              </a:spcBef>
              <a:spcAft>
                <a:spcPts val="0"/>
              </a:spcAft>
              <a:buSzPts val="1800"/>
              <a:buChar char="●"/>
            </a:pPr>
            <a:r>
              <a:rPr lang="en"/>
              <a:t>Further research</a:t>
            </a:r>
            <a:endParaRPr/>
          </a:p>
          <a:p>
            <a:pPr marL="914400" lvl="1" indent="-317500" algn="l" rtl="0">
              <a:spcBef>
                <a:spcPts val="0"/>
              </a:spcBef>
              <a:spcAft>
                <a:spcPts val="0"/>
              </a:spcAft>
              <a:buSzPts val="1400"/>
              <a:buChar char="○"/>
            </a:pPr>
            <a:r>
              <a:rPr lang="en"/>
              <a:t>Data collection for other attributes</a:t>
            </a:r>
            <a:endParaRPr/>
          </a:p>
          <a:p>
            <a:pPr marL="914400" lvl="1" indent="-317500" algn="l" rtl="0">
              <a:spcBef>
                <a:spcPts val="0"/>
              </a:spcBef>
              <a:spcAft>
                <a:spcPts val="0"/>
              </a:spcAft>
              <a:buSzPts val="1400"/>
              <a:buChar char="○"/>
            </a:pPr>
            <a:r>
              <a:rPr lang="en"/>
              <a:t>More recent data</a:t>
            </a:r>
            <a:endParaRPr/>
          </a:p>
          <a:p>
            <a:pPr marL="914400" lvl="1" indent="-317500" algn="l" rtl="0">
              <a:spcBef>
                <a:spcPts val="0"/>
              </a:spcBef>
              <a:spcAft>
                <a:spcPts val="0"/>
              </a:spcAft>
              <a:buSzPts val="1400"/>
              <a:buChar char="○"/>
            </a:pPr>
            <a:r>
              <a:rPr lang="en"/>
              <a:t>Interaction terms</a:t>
            </a:r>
            <a:endParaRPr>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2490825" y="816000"/>
            <a:ext cx="5856000" cy="15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Question and Context</a:t>
            </a:r>
            <a:endParaRPr/>
          </a:p>
        </p:txBody>
      </p:sp>
      <p:sp>
        <p:nvSpPr>
          <p:cNvPr id="106" name="Google Shape;106;p16"/>
          <p:cNvSpPr txBox="1">
            <a:spLocks noGrp="1"/>
          </p:cNvSpPr>
          <p:nvPr>
            <p:ph type="body" idx="1"/>
          </p:nvPr>
        </p:nvSpPr>
        <p:spPr>
          <a:xfrm>
            <a:off x="2490825" y="2477400"/>
            <a:ext cx="5856000" cy="1907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Car manufacturers are responsible for following the EPA’s complicated process to measure fuel economy in miles per gallon (mpg)</a:t>
            </a:r>
            <a:endParaRPr/>
          </a:p>
          <a:p>
            <a:pPr marL="457200" lvl="0" indent="-330200" algn="l" rtl="0">
              <a:spcBef>
                <a:spcPts val="0"/>
              </a:spcBef>
              <a:spcAft>
                <a:spcPts val="0"/>
              </a:spcAft>
              <a:buSzPts val="1600"/>
              <a:buChar char="●"/>
            </a:pPr>
            <a:r>
              <a:rPr lang="en"/>
              <a:t>Can we predict mpg using a car’s more easily measurable attributes?</a:t>
            </a:r>
            <a:endParaRPr/>
          </a:p>
        </p:txBody>
      </p:sp>
      <p:pic>
        <p:nvPicPr>
          <p:cNvPr id="107" name="Google Shape;107;p16"/>
          <p:cNvPicPr preferRelativeResize="0"/>
          <p:nvPr/>
        </p:nvPicPr>
        <p:blipFill>
          <a:blip r:embed="rId3">
            <a:alphaModFix/>
          </a:blip>
          <a:stretch>
            <a:fillRect/>
          </a:stretch>
        </p:blipFill>
        <p:spPr>
          <a:xfrm>
            <a:off x="327725" y="1692550"/>
            <a:ext cx="2121001" cy="2311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a:t>
            </a:r>
            <a:r>
              <a:rPr lang="en" dirty="0">
                <a:latin typeface="Times" charset="0"/>
                <a:ea typeface="Times" charset="0"/>
                <a:cs typeface="Times" charset="0"/>
              </a:rPr>
              <a:t>trodu</a:t>
            </a:r>
            <a:r>
              <a:rPr lang="en" dirty="0"/>
              <a:t>cing the Dataset</a:t>
            </a:r>
            <a:endParaRPr dirty="0"/>
          </a:p>
        </p:txBody>
      </p:sp>
      <p:sp>
        <p:nvSpPr>
          <p:cNvPr id="113" name="Google Shape;113;p1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Contains data on 398 cars built from 1970 to 1982</a:t>
            </a:r>
            <a:endParaRPr/>
          </a:p>
          <a:p>
            <a:pPr marL="457200" lvl="0" indent="-342900" algn="l" rtl="0">
              <a:spcBef>
                <a:spcPts val="0"/>
              </a:spcBef>
              <a:spcAft>
                <a:spcPts val="0"/>
              </a:spcAft>
              <a:buSzPts val="1800"/>
              <a:buChar char="●"/>
            </a:pPr>
            <a:r>
              <a:rPr lang="en"/>
              <a:t>Presented at the American Statistical Association’s 1983 Exposition</a:t>
            </a:r>
            <a:endParaRPr/>
          </a:p>
          <a:p>
            <a:pPr marL="457200" lvl="0" indent="-342900" algn="l" rtl="0">
              <a:spcBef>
                <a:spcPts val="0"/>
              </a:spcBef>
              <a:spcAft>
                <a:spcPts val="0"/>
              </a:spcAft>
              <a:buSzPts val="1800"/>
              <a:buChar char="●"/>
            </a:pPr>
            <a:r>
              <a:rPr lang="en"/>
              <a:t>Variables</a:t>
            </a:r>
            <a:endParaRPr/>
          </a:p>
          <a:p>
            <a:pPr marL="914400" lvl="1" indent="-317500" algn="l" rtl="0">
              <a:spcBef>
                <a:spcPts val="0"/>
              </a:spcBef>
              <a:spcAft>
                <a:spcPts val="0"/>
              </a:spcAft>
              <a:buSzPts val="1400"/>
              <a:buChar char="○"/>
            </a:pPr>
            <a:r>
              <a:rPr lang="en"/>
              <a:t>mpg</a:t>
            </a:r>
            <a:endParaRPr/>
          </a:p>
          <a:p>
            <a:pPr marL="914400" lvl="1" indent="-317500" algn="l" rtl="0">
              <a:spcBef>
                <a:spcPts val="0"/>
              </a:spcBef>
              <a:spcAft>
                <a:spcPts val="0"/>
              </a:spcAft>
              <a:buSzPts val="1400"/>
              <a:buChar char="○"/>
            </a:pPr>
            <a:r>
              <a:rPr lang="en"/>
              <a:t>Cylinders</a:t>
            </a:r>
            <a:endParaRPr/>
          </a:p>
          <a:p>
            <a:pPr marL="914400" lvl="1" indent="-317500" algn="l" rtl="0">
              <a:spcBef>
                <a:spcPts val="0"/>
              </a:spcBef>
              <a:spcAft>
                <a:spcPts val="0"/>
              </a:spcAft>
              <a:buSzPts val="1400"/>
              <a:buChar char="○"/>
            </a:pPr>
            <a:r>
              <a:rPr lang="en"/>
              <a:t>Horsepower</a:t>
            </a:r>
            <a:endParaRPr/>
          </a:p>
          <a:p>
            <a:pPr marL="914400" lvl="1" indent="-317500" algn="l" rtl="0">
              <a:spcBef>
                <a:spcPts val="0"/>
              </a:spcBef>
              <a:spcAft>
                <a:spcPts val="0"/>
              </a:spcAft>
              <a:buSzPts val="1400"/>
              <a:buChar char="○"/>
            </a:pPr>
            <a:r>
              <a:rPr lang="en"/>
              <a:t>Displacement</a:t>
            </a:r>
            <a:endParaRPr/>
          </a:p>
          <a:p>
            <a:pPr marL="914400" lvl="1" indent="-317500" algn="l" rtl="0">
              <a:spcBef>
                <a:spcPts val="0"/>
              </a:spcBef>
              <a:spcAft>
                <a:spcPts val="0"/>
              </a:spcAft>
              <a:buSzPts val="1400"/>
              <a:buChar char="○"/>
            </a:pPr>
            <a:r>
              <a:rPr lang="en"/>
              <a:t>Weight</a:t>
            </a:r>
            <a:endParaRPr/>
          </a:p>
          <a:p>
            <a:pPr marL="914400" lvl="1" indent="-317500" algn="l" rtl="0">
              <a:spcBef>
                <a:spcPts val="0"/>
              </a:spcBef>
              <a:spcAft>
                <a:spcPts val="0"/>
              </a:spcAft>
              <a:buSzPts val="1400"/>
              <a:buChar char="○"/>
            </a:pPr>
            <a:r>
              <a:rPr lang="en"/>
              <a:t>Acceleration</a:t>
            </a:r>
            <a:endParaRPr/>
          </a:p>
          <a:p>
            <a:pPr marL="914400" lvl="1" indent="-317500" algn="l" rtl="0">
              <a:spcBef>
                <a:spcPts val="0"/>
              </a:spcBef>
              <a:spcAft>
                <a:spcPts val="0"/>
              </a:spcAft>
              <a:buSzPts val="1400"/>
              <a:buChar char="○"/>
            </a:pPr>
            <a:r>
              <a:rPr lang="en"/>
              <a:t>Model year</a:t>
            </a:r>
            <a:endParaRPr/>
          </a:p>
          <a:p>
            <a:pPr marL="914400" lvl="1" indent="-317500" algn="l" rtl="0">
              <a:spcBef>
                <a:spcPts val="0"/>
              </a:spcBef>
              <a:spcAft>
                <a:spcPts val="0"/>
              </a:spcAft>
              <a:buSzPts val="1400"/>
              <a:buChar char="○"/>
            </a:pPr>
            <a:r>
              <a:rPr lang="en"/>
              <a:t>Origin</a:t>
            </a:r>
            <a:endParaRPr/>
          </a:p>
          <a:p>
            <a:pPr marL="914400" lvl="1" indent="-317500" algn="l" rtl="0">
              <a:spcBef>
                <a:spcPts val="0"/>
              </a:spcBef>
              <a:spcAft>
                <a:spcPts val="0"/>
              </a:spcAft>
              <a:buSzPts val="1400"/>
              <a:buChar char="○"/>
            </a:pPr>
            <a:r>
              <a:rPr lang="en"/>
              <a:t>Name </a:t>
            </a:r>
            <a:endParaRPr/>
          </a:p>
        </p:txBody>
      </p:sp>
      <p:pic>
        <p:nvPicPr>
          <p:cNvPr id="114" name="Google Shape;114;p17"/>
          <p:cNvPicPr preferRelativeResize="0"/>
          <p:nvPr/>
        </p:nvPicPr>
        <p:blipFill>
          <a:blip r:embed="rId3">
            <a:alphaModFix/>
          </a:blip>
          <a:stretch>
            <a:fillRect/>
          </a:stretch>
        </p:blipFill>
        <p:spPr>
          <a:xfrm>
            <a:off x="2589200" y="2019550"/>
            <a:ext cx="6490349" cy="2303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urier New"/>
                <a:ea typeface="Courier New"/>
                <a:cs typeface="Courier New"/>
                <a:sym typeface="Courier New"/>
              </a:rPr>
              <a:t>mpg.dat </a:t>
            </a:r>
            <a:r>
              <a:rPr lang="en"/>
              <a:t>Summary</a:t>
            </a:r>
            <a:endParaRPr/>
          </a:p>
        </p:txBody>
      </p:sp>
      <p:pic>
        <p:nvPicPr>
          <p:cNvPr id="120" name="Google Shape;120;p18"/>
          <p:cNvPicPr preferRelativeResize="0"/>
          <p:nvPr/>
        </p:nvPicPr>
        <p:blipFill>
          <a:blip r:embed="rId3">
            <a:alphaModFix/>
          </a:blip>
          <a:stretch>
            <a:fillRect/>
          </a:stretch>
        </p:blipFill>
        <p:spPr>
          <a:xfrm>
            <a:off x="311700" y="1398800"/>
            <a:ext cx="8520601" cy="3024092"/>
          </a:xfrm>
          <a:prstGeom prst="rect">
            <a:avLst/>
          </a:prstGeom>
          <a:noFill/>
          <a:ln>
            <a:noFill/>
          </a:ln>
        </p:spPr>
      </p:pic>
      <p:cxnSp>
        <p:nvCxnSpPr>
          <p:cNvPr id="121" name="Google Shape;121;p18"/>
          <p:cNvCxnSpPr/>
          <p:nvPr/>
        </p:nvCxnSpPr>
        <p:spPr>
          <a:xfrm rot="10800000">
            <a:off x="2545500" y="1777550"/>
            <a:ext cx="883500" cy="1683000"/>
          </a:xfrm>
          <a:prstGeom prst="straightConnector1">
            <a:avLst/>
          </a:prstGeom>
          <a:noFill/>
          <a:ln w="38100" cap="flat" cmpd="sng">
            <a:solidFill>
              <a:srgbClr val="FF0000"/>
            </a:solidFill>
            <a:prstDash val="solid"/>
            <a:round/>
            <a:headEnd type="none" w="med" len="med"/>
            <a:tailEnd type="triangle" w="med" len="med"/>
          </a:ln>
        </p:spPr>
      </p:cxnSp>
      <p:cxnSp>
        <p:nvCxnSpPr>
          <p:cNvPr id="122" name="Google Shape;122;p18"/>
          <p:cNvCxnSpPr/>
          <p:nvPr/>
        </p:nvCxnSpPr>
        <p:spPr>
          <a:xfrm rot="10800000">
            <a:off x="2535025" y="2187700"/>
            <a:ext cx="915000" cy="1304400"/>
          </a:xfrm>
          <a:prstGeom prst="straightConnector1">
            <a:avLst/>
          </a:prstGeom>
          <a:noFill/>
          <a:ln w="38100" cap="flat" cmpd="sng">
            <a:solidFill>
              <a:srgbClr val="FF0000"/>
            </a:solidFill>
            <a:prstDash val="solid"/>
            <a:round/>
            <a:headEnd type="none" w="med" len="med"/>
            <a:tailEnd type="triangle" w="med" len="med"/>
          </a:ln>
        </p:spPr>
      </p:cxnSp>
      <p:sp>
        <p:nvSpPr>
          <p:cNvPr id="123" name="Google Shape;123;p18"/>
          <p:cNvSpPr txBox="1"/>
          <p:nvPr/>
        </p:nvSpPr>
        <p:spPr>
          <a:xfrm>
            <a:off x="2563925" y="3423850"/>
            <a:ext cx="4954200" cy="105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latin typeface="Roboto"/>
                <a:ea typeface="Roboto"/>
                <a:cs typeface="Roboto"/>
                <a:sym typeface="Roboto"/>
              </a:rPr>
              <a:t>Potential source of leverage:</a:t>
            </a:r>
            <a:endParaRPr>
              <a:solidFill>
                <a:schemeClr val="accent1"/>
              </a:solidFill>
              <a:latin typeface="Roboto"/>
              <a:ea typeface="Roboto"/>
              <a:cs typeface="Roboto"/>
              <a:sym typeface="Roboto"/>
            </a:endParaRPr>
          </a:p>
          <a:p>
            <a:pPr marL="0" lvl="0" indent="457200" algn="l" rtl="0">
              <a:spcBef>
                <a:spcPts val="0"/>
              </a:spcBef>
              <a:spcAft>
                <a:spcPts val="0"/>
              </a:spcAft>
              <a:buNone/>
            </a:pPr>
            <a:r>
              <a:rPr lang="en">
                <a:solidFill>
                  <a:schemeClr val="accent1"/>
                </a:solidFill>
                <a:latin typeface="Roboto"/>
                <a:ea typeface="Roboto"/>
                <a:cs typeface="Roboto"/>
                <a:sym typeface="Roboto"/>
              </a:rPr>
              <a:t>Few cars with 3 or 5 cylinders</a:t>
            </a:r>
            <a:endParaRPr>
              <a:solidFill>
                <a:schemeClr val="accen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19"/>
          <p:cNvPicPr preferRelativeResize="0"/>
          <p:nvPr/>
        </p:nvPicPr>
        <p:blipFill>
          <a:blip r:embed="rId3">
            <a:alphaModFix/>
          </a:blip>
          <a:stretch>
            <a:fillRect/>
          </a:stretch>
        </p:blipFill>
        <p:spPr>
          <a:xfrm>
            <a:off x="630175" y="0"/>
            <a:ext cx="7963348" cy="4421898"/>
          </a:xfrm>
          <a:prstGeom prst="rect">
            <a:avLst/>
          </a:prstGeom>
          <a:noFill/>
          <a:ln>
            <a:noFill/>
          </a:ln>
        </p:spPr>
      </p:pic>
      <p:sp>
        <p:nvSpPr>
          <p:cNvPr id="129" name="Google Shape;129;p19"/>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urier New"/>
                <a:ea typeface="Courier New"/>
                <a:cs typeface="Courier New"/>
                <a:sym typeface="Courier New"/>
              </a:rPr>
              <a:t>ggpairs(mpg.dat)</a:t>
            </a:r>
            <a:endParaRPr>
              <a:solidFill>
                <a:schemeClr val="dk1"/>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Checking Diagnostics and Conditions</a:t>
            </a:r>
            <a:endParaRPr/>
          </a:p>
        </p:txBody>
      </p:sp>
      <p:sp>
        <p:nvSpPr>
          <p:cNvPr id="135" name="Google Shape;135;p2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Fit initial full model with no interactions</a:t>
            </a:r>
            <a:endParaRPr/>
          </a:p>
          <a:p>
            <a:pPr marL="914400" lvl="1" indent="-317500" algn="l" rtl="0">
              <a:spcBef>
                <a:spcPts val="0"/>
              </a:spcBef>
              <a:spcAft>
                <a:spcPts val="0"/>
              </a:spcAft>
              <a:buClr>
                <a:srgbClr val="434343"/>
              </a:buClr>
              <a:buSzPts val="1400"/>
              <a:buFont typeface="Courier New"/>
              <a:buChar char="○"/>
            </a:pPr>
            <a:r>
              <a:rPr lang="en" sz="1800">
                <a:solidFill>
                  <a:srgbClr val="434343"/>
                </a:solidFill>
                <a:latin typeface="Courier New"/>
                <a:ea typeface="Courier New"/>
                <a:cs typeface="Courier New"/>
                <a:sym typeface="Courier New"/>
              </a:rPr>
              <a:t>mpg ~ cyl + disp + hp + wt + acc + yr + origin</a:t>
            </a:r>
            <a:endParaRPr sz="1800">
              <a:solidFill>
                <a:srgbClr val="434343"/>
              </a:solidFill>
              <a:latin typeface="Courier New"/>
              <a:ea typeface="Courier New"/>
              <a:cs typeface="Courier New"/>
              <a:sym typeface="Courier New"/>
            </a:endParaRPr>
          </a:p>
          <a:p>
            <a:pPr marL="457200" lvl="0" indent="-342900" algn="l" rtl="0">
              <a:spcBef>
                <a:spcPts val="0"/>
              </a:spcBef>
              <a:spcAft>
                <a:spcPts val="0"/>
              </a:spcAft>
              <a:buSzPts val="1800"/>
              <a:buChar char="●"/>
            </a:pPr>
            <a:r>
              <a:rPr lang="en"/>
              <a:t>Checking assumptions and conditions</a:t>
            </a:r>
            <a:endParaRPr/>
          </a:p>
          <a:p>
            <a:pPr marL="914400" lvl="1" indent="-317500" algn="l" rtl="0">
              <a:spcBef>
                <a:spcPts val="0"/>
              </a:spcBef>
              <a:spcAft>
                <a:spcPts val="0"/>
              </a:spcAft>
              <a:buSzPts val="1400"/>
              <a:buChar char="○"/>
            </a:pPr>
            <a:r>
              <a:rPr lang="en"/>
              <a:t>Is linear relationship appropriate?</a:t>
            </a:r>
            <a:endParaRPr/>
          </a:p>
          <a:p>
            <a:pPr marL="914400" lvl="1" indent="-317500" algn="l" rtl="0">
              <a:spcBef>
                <a:spcPts val="0"/>
              </a:spcBef>
              <a:spcAft>
                <a:spcPts val="0"/>
              </a:spcAft>
              <a:buSzPts val="1400"/>
              <a:buChar char="○"/>
            </a:pPr>
            <a:r>
              <a:rPr lang="en"/>
              <a:t>Normal errors?</a:t>
            </a:r>
            <a:endParaRPr/>
          </a:p>
          <a:p>
            <a:pPr marL="914400" lvl="1" indent="-317500" algn="l" rtl="0">
              <a:spcBef>
                <a:spcPts val="0"/>
              </a:spcBef>
              <a:spcAft>
                <a:spcPts val="0"/>
              </a:spcAft>
              <a:buSzPts val="1400"/>
              <a:buChar char="○"/>
            </a:pPr>
            <a:r>
              <a:rPr lang="en"/>
              <a:t>Constant variance?</a:t>
            </a:r>
            <a:endParaRPr/>
          </a:p>
          <a:p>
            <a:pPr marL="457200" lvl="0" indent="-342900" algn="l" rtl="0">
              <a:spcBef>
                <a:spcPts val="0"/>
              </a:spcBef>
              <a:spcAft>
                <a:spcPts val="0"/>
              </a:spcAft>
              <a:buSzPts val="1800"/>
              <a:buChar char="●"/>
            </a:pPr>
            <a:r>
              <a:rPr lang="en"/>
              <a:t>Influential points?</a:t>
            </a:r>
            <a:endParaRPr/>
          </a:p>
          <a:p>
            <a:pPr marL="914400" lvl="1" indent="-317500" algn="l" rtl="0">
              <a:spcBef>
                <a:spcPts val="0"/>
              </a:spcBef>
              <a:spcAft>
                <a:spcPts val="0"/>
              </a:spcAft>
              <a:buSzPts val="1400"/>
              <a:buChar char="○"/>
            </a:pPr>
            <a:r>
              <a:rPr lang="en"/>
              <a:t>High residual, high leverage points?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latin typeface="Courier New"/>
                <a:ea typeface="Courier New"/>
                <a:cs typeface="Courier New"/>
                <a:sym typeface="Courier New"/>
              </a:rPr>
              <a:t>summary(full.model)</a:t>
            </a:r>
            <a:endParaRPr>
              <a:solidFill>
                <a:schemeClr val="accent1"/>
              </a:solidFill>
              <a:latin typeface="Courier New"/>
              <a:ea typeface="Courier New"/>
              <a:cs typeface="Courier New"/>
              <a:sym typeface="Courier New"/>
            </a:endParaRPr>
          </a:p>
        </p:txBody>
      </p:sp>
      <p:pic>
        <p:nvPicPr>
          <p:cNvPr id="141" name="Google Shape;141;p21"/>
          <p:cNvPicPr preferRelativeResize="0"/>
          <p:nvPr/>
        </p:nvPicPr>
        <p:blipFill>
          <a:blip r:embed="rId3">
            <a:alphaModFix/>
          </a:blip>
          <a:stretch>
            <a:fillRect/>
          </a:stretch>
        </p:blipFill>
        <p:spPr>
          <a:xfrm>
            <a:off x="2487813" y="152400"/>
            <a:ext cx="4168378" cy="3925774"/>
          </a:xfrm>
          <a:prstGeom prst="rect">
            <a:avLst/>
          </a:prstGeom>
          <a:noFill/>
          <a:ln>
            <a:noFill/>
          </a:ln>
        </p:spPr>
      </p:pic>
      <p:sp>
        <p:nvSpPr>
          <p:cNvPr id="142" name="Google Shape;142;p21"/>
          <p:cNvSpPr/>
          <p:nvPr/>
        </p:nvSpPr>
        <p:spPr>
          <a:xfrm>
            <a:off x="2487825" y="2303525"/>
            <a:ext cx="3334200" cy="136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311700" y="25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Diagnostics</a:t>
            </a:r>
            <a:endParaRPr/>
          </a:p>
        </p:txBody>
      </p:sp>
      <p:sp>
        <p:nvSpPr>
          <p:cNvPr id="148" name="Google Shape;148;p22"/>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49" name="Google Shape;149;p22"/>
          <p:cNvPicPr preferRelativeResize="0"/>
          <p:nvPr/>
        </p:nvPicPr>
        <p:blipFill>
          <a:blip r:embed="rId3">
            <a:alphaModFix/>
          </a:blip>
          <a:stretch>
            <a:fillRect/>
          </a:stretch>
        </p:blipFill>
        <p:spPr>
          <a:xfrm>
            <a:off x="0" y="648942"/>
            <a:ext cx="9143999" cy="4500865"/>
          </a:xfrm>
          <a:prstGeom prst="rect">
            <a:avLst/>
          </a:prstGeom>
          <a:noFill/>
          <a:ln>
            <a:noFill/>
          </a:ln>
        </p:spPr>
      </p:pic>
      <p:sp>
        <p:nvSpPr>
          <p:cNvPr id="150" name="Google Shape;150;p22"/>
          <p:cNvSpPr/>
          <p:nvPr/>
        </p:nvSpPr>
        <p:spPr>
          <a:xfrm>
            <a:off x="7119900" y="2996675"/>
            <a:ext cx="1947900" cy="1854300"/>
          </a:xfrm>
          <a:prstGeom prst="ellipse">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Diagnostics</a:t>
            </a:r>
            <a:endParaRPr/>
          </a:p>
        </p:txBody>
      </p:sp>
      <p:pic>
        <p:nvPicPr>
          <p:cNvPr id="156" name="Google Shape;156;p23"/>
          <p:cNvPicPr preferRelativeResize="0"/>
          <p:nvPr/>
        </p:nvPicPr>
        <p:blipFill>
          <a:blip r:embed="rId3">
            <a:alphaModFix/>
          </a:blip>
          <a:stretch>
            <a:fillRect/>
          </a:stretch>
        </p:blipFill>
        <p:spPr>
          <a:xfrm>
            <a:off x="1447800" y="1229875"/>
            <a:ext cx="6248400" cy="2952750"/>
          </a:xfrm>
          <a:prstGeom prst="rect">
            <a:avLst/>
          </a:prstGeom>
          <a:noFill/>
          <a:ln>
            <a:noFill/>
          </a:ln>
        </p:spPr>
      </p:pic>
      <p:sp>
        <p:nvSpPr>
          <p:cNvPr id="157" name="Google Shape;157;p23"/>
          <p:cNvSpPr/>
          <p:nvPr/>
        </p:nvSpPr>
        <p:spPr>
          <a:xfrm>
            <a:off x="3184075" y="1709050"/>
            <a:ext cx="1597200" cy="338100"/>
          </a:xfrm>
          <a:prstGeom prst="ellipse">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3184075" y="1995075"/>
            <a:ext cx="1597200" cy="338100"/>
          </a:xfrm>
          <a:prstGeom prst="ellipse">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3260275" y="2623450"/>
            <a:ext cx="1597200" cy="338100"/>
          </a:xfrm>
          <a:prstGeom prst="ellipse">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2100</Words>
  <Application>Microsoft Macintosh PowerPoint</Application>
  <PresentationFormat>On-screen Show (16:9)</PresentationFormat>
  <Paragraphs>137</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Roboto</vt:lpstr>
      <vt:lpstr>Times</vt:lpstr>
      <vt:lpstr>Courier New</vt:lpstr>
      <vt:lpstr>Geometric</vt:lpstr>
      <vt:lpstr>Predicting Automobile Fuel Economy</vt:lpstr>
      <vt:lpstr>The Question and Context</vt:lpstr>
      <vt:lpstr>Introducing the Dataset</vt:lpstr>
      <vt:lpstr>mpg.dat Summary</vt:lpstr>
      <vt:lpstr>PowerPoint Presentation</vt:lpstr>
      <vt:lpstr>Checking Diagnostics and Conditions</vt:lpstr>
      <vt:lpstr>PowerPoint Presentation</vt:lpstr>
      <vt:lpstr>Diagnostics</vt:lpstr>
      <vt:lpstr>Diagnostics</vt:lpstr>
      <vt:lpstr>Fixes</vt:lpstr>
      <vt:lpstr>log(mpg)~cyl+disp+hp+wt+acc+yr+origin</vt:lpstr>
      <vt:lpstr>Diagnostics </vt:lpstr>
      <vt:lpstr>However...</vt:lpstr>
      <vt:lpstr>Steps in Approach 1</vt:lpstr>
      <vt:lpstr>Final Model 1: </vt:lpstr>
      <vt:lpstr>Diagnostics for Final Model 1</vt:lpstr>
      <vt:lpstr>PowerPoint Presentation</vt:lpstr>
      <vt:lpstr>Steps in Approach 2</vt:lpstr>
      <vt:lpstr>Conclusions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Automobile Fuel Economy</dc:title>
  <cp:lastModifiedBy>Microsoft Office User</cp:lastModifiedBy>
  <cp:revision>1</cp:revision>
  <dcterms:modified xsi:type="dcterms:W3CDTF">2018-12-07T15:04:34Z</dcterms:modified>
</cp:coreProperties>
</file>